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4"/>
    <p:sldMasterId id="2147483735" r:id="rId5"/>
  </p:sldMasterIdLst>
  <p:notesMasterIdLst>
    <p:notesMasterId r:id="rId61"/>
  </p:notesMasterIdLst>
  <p:sldIdLst>
    <p:sldId id="257" r:id="rId6"/>
    <p:sldId id="259" r:id="rId7"/>
    <p:sldId id="260" r:id="rId8"/>
    <p:sldId id="261" r:id="rId9"/>
    <p:sldId id="292" r:id="rId10"/>
    <p:sldId id="293" r:id="rId11"/>
    <p:sldId id="294" r:id="rId12"/>
    <p:sldId id="262" r:id="rId13"/>
    <p:sldId id="263" r:id="rId14"/>
    <p:sldId id="264" r:id="rId15"/>
    <p:sldId id="265" r:id="rId16"/>
    <p:sldId id="295" r:id="rId17"/>
    <p:sldId id="266" r:id="rId18"/>
    <p:sldId id="296" r:id="rId19"/>
    <p:sldId id="297" r:id="rId20"/>
    <p:sldId id="267" r:id="rId21"/>
    <p:sldId id="305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8" r:id="rId46"/>
    <p:sldId id="299" r:id="rId47"/>
    <p:sldId id="300" r:id="rId48"/>
    <p:sldId id="301" r:id="rId49"/>
    <p:sldId id="291" r:id="rId50"/>
    <p:sldId id="302" r:id="rId51"/>
    <p:sldId id="303" r:id="rId52"/>
    <p:sldId id="304" r:id="rId53"/>
    <p:sldId id="306" r:id="rId54"/>
    <p:sldId id="309" r:id="rId55"/>
    <p:sldId id="308" r:id="rId56"/>
    <p:sldId id="310" r:id="rId57"/>
    <p:sldId id="307" r:id="rId58"/>
    <p:sldId id="256" r:id="rId59"/>
    <p:sldId id="258" r:id="rId60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D2B1B8C-48D6-4CAB-917C-D0A4D50675D6}">
          <p14:sldIdLst>
            <p14:sldId id="257"/>
            <p14:sldId id="259"/>
            <p14:sldId id="260"/>
            <p14:sldId id="261"/>
            <p14:sldId id="292"/>
            <p14:sldId id="293"/>
            <p14:sldId id="294"/>
            <p14:sldId id="262"/>
            <p14:sldId id="263"/>
            <p14:sldId id="264"/>
            <p14:sldId id="265"/>
            <p14:sldId id="295"/>
            <p14:sldId id="266"/>
            <p14:sldId id="296"/>
            <p14:sldId id="297"/>
            <p14:sldId id="267"/>
            <p14:sldId id="305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8"/>
            <p14:sldId id="299"/>
            <p14:sldId id="300"/>
            <p14:sldId id="301"/>
            <p14:sldId id="291"/>
            <p14:sldId id="302"/>
            <p14:sldId id="303"/>
            <p14:sldId id="304"/>
            <p14:sldId id="306"/>
            <p14:sldId id="309"/>
            <p14:sldId id="308"/>
            <p14:sldId id="310"/>
            <p14:sldId id="307"/>
            <p14:sldId id="256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BFBF"/>
    <a:srgbClr val="42B5E7"/>
    <a:srgbClr val="C6C123"/>
    <a:srgbClr val="129490"/>
    <a:srgbClr val="BA10AC"/>
    <a:srgbClr val="F0AD33"/>
    <a:srgbClr val="68B8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Ingen typografi, intet git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ema til typografi 1 - Markering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82" autoAdjust="0"/>
    <p:restoredTop sz="77021" autoAdjust="0"/>
  </p:normalViewPr>
  <p:slideViewPr>
    <p:cSldViewPr snapToGrid="0" snapToObjects="1" showGuides="1">
      <p:cViewPr varScale="1">
        <p:scale>
          <a:sx n="91" d="100"/>
          <a:sy n="91" d="100"/>
        </p:scale>
        <p:origin x="1197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theme" Target="theme/theme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7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2012B-E532-9740-BD90-40D8DB4A9FA2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230C5-9868-3543-B36B-B5197F1DF78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9309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Show all</a:t>
            </a:r>
            <a:r>
              <a:rPr lang="da-DK" baseline="0" dirty="0"/>
              <a:t> steps in </a:t>
            </a:r>
            <a:r>
              <a:rPr lang="da-DK" baseline="0" dirty="0" err="1"/>
              <a:t>VSCode</a:t>
            </a:r>
            <a:endParaRPr lang="da-DK" baseline="0" dirty="0"/>
          </a:p>
          <a:p>
            <a:r>
              <a:rPr lang="da-DK" baseline="0" dirty="0"/>
              <a:t>Make </a:t>
            </a:r>
            <a:r>
              <a:rPr lang="da-DK" baseline="0" dirty="0" err="1"/>
              <a:t>Package.json</a:t>
            </a:r>
            <a:endParaRPr lang="da-DK" baseline="0" dirty="0"/>
          </a:p>
          <a:p>
            <a:r>
              <a:rPr lang="da-DK" baseline="0" dirty="0" err="1"/>
              <a:t>Install</a:t>
            </a:r>
            <a:r>
              <a:rPr lang="da-DK" baseline="0" dirty="0"/>
              <a:t> </a:t>
            </a:r>
            <a:r>
              <a:rPr lang="da-DK" baseline="0" dirty="0" err="1"/>
              <a:t>React</a:t>
            </a:r>
            <a:endParaRPr lang="da-DK" baseline="0" dirty="0"/>
          </a:p>
          <a:p>
            <a:r>
              <a:rPr lang="da-DK" baseline="0" dirty="0"/>
              <a:t>Show </a:t>
            </a:r>
            <a:r>
              <a:rPr lang="da-DK" baseline="0" dirty="0" err="1"/>
              <a:t>node_modules</a:t>
            </a:r>
            <a:r>
              <a:rPr lang="da-DK" baseline="0" dirty="0"/>
              <a:t> folder</a:t>
            </a: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18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66069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Use a loader</a:t>
            </a:r>
            <a:r>
              <a:rPr lang="da-DK" baseline="0" dirty="0"/>
              <a:t> </a:t>
            </a:r>
            <a:r>
              <a:rPr lang="da-DK" baseline="0" dirty="0" err="1"/>
              <a:t>called</a:t>
            </a:r>
            <a:r>
              <a:rPr lang="da-DK" baseline="0" dirty="0"/>
              <a:t> Babel.</a:t>
            </a:r>
          </a:p>
          <a:p>
            <a:r>
              <a:rPr lang="da-DK" baseline="0" dirty="0"/>
              <a:t>Test </a:t>
            </a:r>
            <a:r>
              <a:rPr lang="da-DK" baseline="0" dirty="0">
                <a:sym typeface="Wingdings" panose="05000000000000000000" pitchFamily="2" charset="2"/>
              </a:rPr>
              <a:t> Find all .js files.</a:t>
            </a:r>
          </a:p>
          <a:p>
            <a:r>
              <a:rPr lang="da-DK" baseline="0" dirty="0" err="1">
                <a:sym typeface="Wingdings" panose="05000000000000000000" pitchFamily="2" charset="2"/>
              </a:rPr>
              <a:t>Exclude</a:t>
            </a:r>
            <a:r>
              <a:rPr lang="da-DK" baseline="0" dirty="0">
                <a:sym typeface="Wingdings" panose="05000000000000000000" pitchFamily="2" charset="2"/>
              </a:rPr>
              <a:t>  </a:t>
            </a:r>
            <a:r>
              <a:rPr lang="da-DK" baseline="0" dirty="0" err="1">
                <a:sym typeface="Wingdings" panose="05000000000000000000" pitchFamily="2" charset="2"/>
              </a:rPr>
              <a:t>everything</a:t>
            </a:r>
            <a:r>
              <a:rPr lang="da-DK" baseline="0" dirty="0">
                <a:sym typeface="Wingdings" panose="05000000000000000000" pitchFamily="2" charset="2"/>
              </a:rPr>
              <a:t> in </a:t>
            </a:r>
            <a:r>
              <a:rPr lang="da-DK" baseline="0" dirty="0" err="1">
                <a:sym typeface="Wingdings" panose="05000000000000000000" pitchFamily="2" charset="2"/>
              </a:rPr>
              <a:t>node_modules</a:t>
            </a: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37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09140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Run 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yarn global add @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/cli</a:t>
            </a:r>
          </a:p>
          <a:p>
            <a:b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Run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create my-project</a:t>
            </a:r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49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90524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Run </a:t>
            </a:r>
            <a:r>
              <a:rPr lang="en-GB" dirty="0" err="1"/>
              <a:t>npm</a:t>
            </a:r>
            <a:r>
              <a:rPr lang="en-GB" dirty="0"/>
              <a:t> install –g create-react-app</a:t>
            </a:r>
          </a:p>
          <a:p>
            <a:endParaRPr lang="en-GB" dirty="0"/>
          </a:p>
          <a:p>
            <a:r>
              <a:rPr lang="en-GB" dirty="0"/>
              <a:t>Run create-react-app react-example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50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24923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Run 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yarn global add @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/cli</a:t>
            </a:r>
          </a:p>
          <a:p>
            <a:b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Run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create my-project</a:t>
            </a:r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51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26718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Run </a:t>
            </a:r>
            <a:r>
              <a:rPr lang="en-GB" dirty="0" err="1"/>
              <a:t>npm</a:t>
            </a:r>
            <a:r>
              <a:rPr lang="en-GB" dirty="0"/>
              <a:t> install –g create-react-app</a:t>
            </a:r>
          </a:p>
          <a:p>
            <a:endParaRPr lang="en-GB" dirty="0"/>
          </a:p>
          <a:p>
            <a:r>
              <a:rPr lang="en-GB" dirty="0"/>
              <a:t>Run create-react-app react-example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52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29228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Run 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yarn global add @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/cli</a:t>
            </a:r>
          </a:p>
          <a:p>
            <a:b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Run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create my-project</a:t>
            </a:r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53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724692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54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7445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0" y="1849749"/>
            <a:ext cx="12192000" cy="5123226"/>
          </a:xfrm>
          <a:solidFill>
            <a:schemeClr val="bg1"/>
          </a:solidFill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40159" y="333375"/>
            <a:ext cx="9288092" cy="574675"/>
          </a:xfrm>
        </p:spPr>
        <p:txBody>
          <a:bodyPr anchor="t" anchorCtr="0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840159" y="1125538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8" name="Picture 4" descr="http://www.pvhc.net/img18/qcsvimgmbwecmnxhuifo.png">
            <a:extLst>
              <a:ext uri="{FF2B5EF4-FFF2-40B4-BE49-F238E27FC236}">
                <a16:creationId xmlns:a16="http://schemas.microsoft.com/office/drawing/2014/main" id="{5D906A1B-BAFB-43D2-BB2B-065E23A6966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1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-10284"/>
            <a:ext cx="12192000" cy="6858000"/>
          </a:xfrm>
          <a:solidFill>
            <a:srgbClr val="04BFBF"/>
          </a:solidFill>
        </p:spPr>
        <p:txBody>
          <a:bodyPr wrap="square" lIns="864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9" name="Picture 4" descr="http://www.pvhc.net/img18/qcsvimgmbwecmnxhuifo.png">
            <a:extLst>
              <a:ext uri="{FF2B5EF4-FFF2-40B4-BE49-F238E27FC236}">
                <a16:creationId xmlns:a16="http://schemas.microsoft.com/office/drawing/2014/main" id="{57F59D6F-E110-4A0B-B863-1EE8EDEA45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50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orma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2050" name="Picture 2" descr="https://teasolutions.dk/media/6951/umbraco-icon.png">
            <a:extLst>
              <a:ext uri="{FF2B5EF4-FFF2-40B4-BE49-F238E27FC236}">
                <a16:creationId xmlns:a16="http://schemas.microsoft.com/office/drawing/2014/main" id="{1478935F-73C3-4AAB-9E92-C85319F4A1F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2775" y="333375"/>
            <a:ext cx="581025" cy="58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109056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7696E7C6-23F1-4EC0-B185-46DBB5A203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71822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1C5A659E-B216-4411-9478-ECE5511F85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38132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73914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FC2E9D66-3A06-4344-A1D6-3C8ED7A665F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8297750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E0BA08BA-0392-4A69-87E7-2E73586B1A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664317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FB54870E-1EA0-4A2E-9B8C-495BE36067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859694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dholdsobjekter forskudt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655320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08168" y="1160464"/>
            <a:ext cx="3744045" cy="5005386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81B0D8E2-6645-47BA-87CB-68E07F432A4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5678315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dholdsobjekter forskudt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4799013" y="1160463"/>
            <a:ext cx="6553200" cy="50053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57403" y="1160463"/>
            <a:ext cx="3744045" cy="500538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A3B119A3-AEF8-49E8-B10D-E4DA341757B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469896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655320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137" y="1160464"/>
            <a:ext cx="2405663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9117918" y="1812604"/>
            <a:ext cx="2043525" cy="362807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BB01B5A7-2FC5-4B44-A460-AB69BE7F2B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037632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u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839788" y="4337918"/>
            <a:ext cx="10512426" cy="1107306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11" name="Undertitel 2"/>
          <p:cNvSpPr>
            <a:spLocks noGrp="1"/>
          </p:cNvSpPr>
          <p:nvPr>
            <p:ph type="subTitle" idx="1"/>
          </p:nvPr>
        </p:nvSpPr>
        <p:spPr>
          <a:xfrm>
            <a:off x="839787" y="5445224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8" name="Picture 4" descr="http://www.pvhc.net/img18/qcsvimgmbwecmnxhuifo.png">
            <a:extLst>
              <a:ext uri="{FF2B5EF4-FFF2-40B4-BE49-F238E27FC236}">
                <a16:creationId xmlns:a16="http://schemas.microsoft.com/office/drawing/2014/main" id="{E71F9D47-FCC9-4EFA-BBB6-E838C101099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59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  <p15:guide id="5" orient="horz" pos="216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nhed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435" y="1160463"/>
            <a:ext cx="2417323" cy="5040814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5040034" y="1830763"/>
            <a:ext cx="2053429" cy="364565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E9D3D1E7-1EC5-4B6E-9631-EF18396FC7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071482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574548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117935" y="1495175"/>
            <a:ext cx="2096822" cy="4372477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07899" y="2786628"/>
            <a:ext cx="3155497" cy="1779814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36DB3488-C57B-4777-942A-F57D92FA3E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2393241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68729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6395"/>
          <a:stretch/>
        </p:blipFill>
        <p:spPr>
          <a:xfrm>
            <a:off x="6871481" y="1160463"/>
            <a:ext cx="4487894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209276" y="2427006"/>
            <a:ext cx="3812304" cy="374995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13BE2C04-CB83-44DF-8D08-7F5710DF28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685646"/>
      </p:ext>
    </p:extLst>
  </p:cSld>
  <p:clrMapOvr>
    <a:masterClrMapping/>
  </p:clrMapOvr>
  <p:transition spd="slow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mobilenhed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6395"/>
          <a:stretch/>
        </p:blipFill>
        <p:spPr>
          <a:xfrm>
            <a:off x="3852053" y="1173163"/>
            <a:ext cx="4487894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4189848" y="2439706"/>
            <a:ext cx="3812304" cy="374995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0968CD0D-DC8C-479F-8BBD-399C6A65CEB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469989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mobilenhe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5257800" cy="50356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137" y="1160464"/>
            <a:ext cx="2405663" cy="5016500"/>
          </a:xfrm>
          <a:prstGeom prst="rect">
            <a:avLst/>
          </a:prstGeom>
        </p:spPr>
      </p:pic>
      <p:sp>
        <p:nvSpPr>
          <p:cNvPr id="11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9126908" y="1837346"/>
            <a:ext cx="2033899" cy="361487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771" y="1179662"/>
            <a:ext cx="2405663" cy="5016500"/>
          </a:xfrm>
          <a:prstGeom prst="rect">
            <a:avLst/>
          </a:prstGeom>
        </p:spPr>
      </p:pic>
      <p:sp>
        <p:nvSpPr>
          <p:cNvPr id="14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453542" y="1856544"/>
            <a:ext cx="2033899" cy="361487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12" name="Picture 2" descr="https://teasolutions.dk/media/6951/umbraco-icon.png">
            <a:extLst>
              <a:ext uri="{FF2B5EF4-FFF2-40B4-BE49-F238E27FC236}">
                <a16:creationId xmlns:a16="http://schemas.microsoft.com/office/drawing/2014/main" id="{F3B1409D-70D1-4D04-AC26-4A7FBDAF4D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022768"/>
      </p:ext>
    </p:extLst>
  </p:cSld>
  <p:clrMapOvr>
    <a:masterClrMapping/>
  </p:clrMapOvr>
  <p:transition spd="slow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337" y="1168949"/>
            <a:ext cx="3433256" cy="504287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4887171" y="1681558"/>
            <a:ext cx="2881114" cy="39997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F237ED41-ABCA-456B-8E91-6D592DE165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8106222"/>
      </p:ext>
    </p:extLst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landscape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01947" y="-8826"/>
            <a:ext cx="4988105" cy="7326683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3204701" y="1581399"/>
            <a:ext cx="5781171" cy="4165844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5C6CA425-5DD0-4BBB-9F06-793FC25F50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8205656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226217" y="1226652"/>
            <a:ext cx="3342469" cy="490952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6956084" y="2272535"/>
            <a:ext cx="3882734" cy="281775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DBA5BDD2-7658-40F9-AED0-021613CBAC3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140409"/>
      </p:ext>
    </p:extLst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007" y="1170806"/>
            <a:ext cx="3400693" cy="4995043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35897" y="1700034"/>
            <a:ext cx="2850972" cy="396275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7BDDF215-513A-49B7-83BE-BAEB0722B2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763186"/>
      </p:ext>
    </p:extLst>
  </p:cSld>
  <p:clrMapOvr>
    <a:masterClrMapping/>
  </p:clrMapOvr>
  <p:transition spd="slow"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Billed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540" y="1156768"/>
            <a:ext cx="9050920" cy="500908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2817635" y="1667036"/>
            <a:ext cx="6525759" cy="3811590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59848614-BEFB-4316-B4AD-8724288B55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860181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1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1"/>
            <a:ext cx="12192000" cy="6857999"/>
          </a:xfrm>
          <a:solidFill>
            <a:schemeClr val="tx2"/>
          </a:solidFill>
        </p:spPr>
        <p:txBody>
          <a:bodyPr anchor="b" anchorCtr="0"/>
          <a:lstStyle>
            <a:lvl1pPr>
              <a:defRPr/>
            </a:lvl1pPr>
          </a:lstStyle>
          <a:p>
            <a:r>
              <a:rPr lang="da-DK" dirty="0"/>
              <a:t>Klik på ikonet for at tilføje et billede 	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432000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3E4734D6-9210-4EAC-A9D9-CC0B8AD743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40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6" name="Billed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84" y="2651162"/>
            <a:ext cx="6355940" cy="3517590"/>
          </a:xfrm>
          <a:prstGeom prst="rect">
            <a:avLst/>
          </a:prstGeom>
        </p:spPr>
      </p:pic>
      <p:sp>
        <p:nvSpPr>
          <p:cNvPr id="17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067952" y="3022470"/>
            <a:ext cx="4582667" cy="267666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Billed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404" y="2648260"/>
            <a:ext cx="6355940" cy="3517590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461772" y="3019568"/>
            <a:ext cx="4582667" cy="267666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31C24C36-8E28-4318-AE1F-2D7A2C05F77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452887"/>
      </p:ext>
    </p:extLst>
  </p:cSld>
  <p:clrMapOvr>
    <a:masterClrMapping/>
  </p:clrMapOvr>
  <p:transition spd="slow"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7" name="Billed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353" y="2026847"/>
            <a:ext cx="5979277" cy="3309132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6842350" y="2375818"/>
            <a:ext cx="4304805" cy="251756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A2168D2B-E695-4058-91C8-2D0DB44006A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188589"/>
      </p:ext>
    </p:extLst>
  </p:cSld>
  <p:clrMapOvr>
    <a:masterClrMapping/>
  </p:clrMapOvr>
  <p:transition spd="slow"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ugerdefinere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90051" cy="542925"/>
          </a:xfrm>
        </p:spPr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14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39624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6" name="Billed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807" y="2066786"/>
            <a:ext cx="5979277" cy="3309132"/>
          </a:xfrm>
          <a:prstGeom prst="rect">
            <a:avLst/>
          </a:prstGeom>
        </p:spPr>
      </p:pic>
      <p:sp>
        <p:nvSpPr>
          <p:cNvPr id="17" name="Pladsholder til billede 4"/>
          <p:cNvSpPr>
            <a:spLocks noGrp="1"/>
          </p:cNvSpPr>
          <p:nvPr>
            <p:ph type="pic" sz="quarter" idx="13"/>
          </p:nvPr>
        </p:nvSpPr>
        <p:spPr>
          <a:xfrm>
            <a:off x="6833804" y="2415757"/>
            <a:ext cx="4304805" cy="251756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18" name="Billed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018" y="2269345"/>
            <a:ext cx="1490443" cy="3108003"/>
          </a:xfrm>
          <a:prstGeom prst="rect">
            <a:avLst/>
          </a:prstGeom>
        </p:spPr>
      </p:pic>
      <p:sp>
        <p:nvSpPr>
          <p:cNvPr id="19" name="Pladsholder til billede 4"/>
          <p:cNvSpPr>
            <a:spLocks noGrp="1"/>
          </p:cNvSpPr>
          <p:nvPr>
            <p:ph type="pic" sz="quarter" idx="14"/>
          </p:nvPr>
        </p:nvSpPr>
        <p:spPr>
          <a:xfrm>
            <a:off x="5190339" y="2681572"/>
            <a:ext cx="1266078" cy="2247796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AB6F38B3-EFB0-4161-97F0-5184383C50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0386881"/>
      </p:ext>
    </p:extLst>
  </p:cSld>
  <p:clrMapOvr>
    <a:masterClrMapping/>
  </p:clrMapOvr>
  <p:transition spd="slow">
    <p:push dir="u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88" y="1832234"/>
            <a:ext cx="2962450" cy="4351338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2727639" y="2279909"/>
            <a:ext cx="2486024" cy="345122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Billed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094" y="1844824"/>
            <a:ext cx="7792912" cy="4312859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174272" y="2299991"/>
            <a:ext cx="5618731" cy="32818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00" y="2494055"/>
            <a:ext cx="1769308" cy="3689517"/>
          </a:xfrm>
          <a:prstGeom prst="rect">
            <a:avLst/>
          </a:prstGeom>
        </p:spPr>
      </p:pic>
      <p:sp>
        <p:nvSpPr>
          <p:cNvPr id="10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002672" y="2984770"/>
            <a:ext cx="1493192" cy="267448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24852F8D-AF50-46C8-A2CE-7ABF20046FB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193943"/>
      </p:ext>
    </p:extLst>
  </p:cSld>
  <p:clrMapOvr>
    <a:masterClrMapping/>
  </p:clrMapOvr>
  <p:transition spd="slow">
    <p:push dir="u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led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87" y="1839282"/>
            <a:ext cx="7792912" cy="4312859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4092565" y="2294449"/>
            <a:ext cx="5618731" cy="32818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614" y="2476333"/>
            <a:ext cx="1769308" cy="3689517"/>
          </a:xfrm>
          <a:prstGeom prst="rect">
            <a:avLst/>
          </a:prstGeom>
        </p:spPr>
      </p:pic>
      <p:sp>
        <p:nvSpPr>
          <p:cNvPr id="10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753786" y="2967048"/>
            <a:ext cx="1493192" cy="267448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A13B880E-EEF8-4FC8-93BC-617865F78A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651357"/>
      </p:ext>
    </p:extLst>
  </p:cSld>
  <p:clrMapOvr>
    <a:masterClrMapping/>
  </p:clrMapOvr>
  <p:transition spd="slow">
    <p:push dir="u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35A0E6F9-3A97-46BC-B469-E41A35E8B5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541329"/>
      </p:ext>
    </p:extLst>
  </p:cSld>
  <p:clrMapOvr>
    <a:masterClrMapping/>
  </p:clrMapOvr>
  <p:transition spd="slow">
    <p:push dir="u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6C5B6E6-2002-49EA-B9D3-2DF21A3B68A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8792775"/>
      </p:ext>
    </p:extLst>
  </p:cSld>
  <p:clrMapOvr>
    <a:masterClrMapping/>
  </p:clrMapOvr>
  <p:transition spd="slow">
    <p:push dir="u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 med top og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453336"/>
          </a:xfrm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8A51A6F1-1437-4C8E-9EE0-9DA862CC31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12679"/>
      </p:ext>
    </p:extLst>
  </p:cSld>
  <p:clrMapOvr>
    <a:masterClrMapping/>
  </p:clrMapOvr>
  <p:transition spd="slow">
    <p:push dir="u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k for i da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1999" cy="6858000"/>
          </a:xfrm>
          <a:solidFill>
            <a:srgbClr val="04BFBF"/>
          </a:solidFill>
        </p:spPr>
        <p:txBody>
          <a:bodyPr lIns="864000" rIns="5868000" anchor="ctr" anchorCtr="0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Afsluttende tekst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noFill/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1FEA7CB0-4117-4AF0-BEA5-7122928EBE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514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54441-A737-477D-A1CE-7EB858369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7D4E79-8852-4A24-8A25-7172F6AFC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4C42B-B85E-4A0F-B9F1-5363F1627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62C0FD-2695-407B-ADBE-3788FC7471C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679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2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391400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827999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6F11EFE4-4DBC-42CB-B177-36E8C38BF4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42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side 1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432000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774BF16B-C1DC-42FD-94C9-C7D41F75D68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981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-10284"/>
            <a:ext cx="12192000" cy="6858000"/>
          </a:xfrm>
          <a:solidFill>
            <a:srgbClr val="04BFBF"/>
          </a:solidFill>
        </p:spPr>
        <p:txBody>
          <a:bodyPr wrap="square" lIns="864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9" name="Picture 4" descr="http://www.pvhc.net/img18/qcsvimgmbwecmnxhuifo.png">
            <a:extLst>
              <a:ext uri="{FF2B5EF4-FFF2-40B4-BE49-F238E27FC236}">
                <a16:creationId xmlns:a16="http://schemas.microsoft.com/office/drawing/2014/main" id="{A68DF44F-8C51-4DE8-B41E-2B42C2D99A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35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side 6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EB8D8548-8707-48C5-A8FA-B197962B94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2105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side 5  (landscape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005263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3697742"/>
            <a:ext cx="12192000" cy="3176587"/>
          </a:xfrm>
          <a:solidFill>
            <a:schemeClr val="accent1"/>
          </a:solidFill>
        </p:spPr>
        <p:txBody>
          <a:bodyPr wrap="square" lIns="827999" tIns="432000" rIns="827999" bIns="576000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8" name="Pladsholder til indhold 15"/>
          <p:cNvSpPr>
            <a:spLocks noGrp="1"/>
          </p:cNvSpPr>
          <p:nvPr>
            <p:ph sz="quarter" idx="17"/>
          </p:nvPr>
        </p:nvSpPr>
        <p:spPr>
          <a:xfrm>
            <a:off x="10128251" y="332656"/>
            <a:ext cx="1224334" cy="2880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24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da-DK"/>
              <a:t>Rediger typografien i masterens</a:t>
            </a:r>
          </a:p>
        </p:txBody>
      </p:sp>
    </p:spTree>
    <p:extLst>
      <p:ext uri="{BB962C8B-B14F-4D97-AF65-F5344CB8AC3E}">
        <p14:creationId xmlns:p14="http://schemas.microsoft.com/office/powerpoint/2010/main" val="61320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-10284"/>
            <a:ext cx="12192000" cy="6858000"/>
          </a:xfrm>
          <a:solidFill>
            <a:schemeClr val="accent1"/>
          </a:solidFill>
        </p:spPr>
        <p:txBody>
          <a:bodyPr wrap="square" lIns="864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8" name="Pladsholder til indhold 15"/>
          <p:cNvSpPr>
            <a:spLocks noGrp="1"/>
          </p:cNvSpPr>
          <p:nvPr>
            <p:ph sz="quarter" idx="17"/>
          </p:nvPr>
        </p:nvSpPr>
        <p:spPr>
          <a:xfrm>
            <a:off x="10128251" y="332656"/>
            <a:ext cx="1224334" cy="2880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24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da-DK"/>
              <a:t>Rediger typografien i masterens</a:t>
            </a:r>
          </a:p>
        </p:txBody>
      </p:sp>
    </p:spTree>
    <p:extLst>
      <p:ext uri="{BB962C8B-B14F-4D97-AF65-F5344CB8AC3E}">
        <p14:creationId xmlns:p14="http://schemas.microsoft.com/office/powerpoint/2010/main" val="304570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elside 6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solidFill>
            <a:schemeClr val="accent1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8" name="Pladsholder til indhold 15"/>
          <p:cNvSpPr>
            <a:spLocks noGrp="1"/>
          </p:cNvSpPr>
          <p:nvPr>
            <p:ph sz="quarter" idx="17"/>
          </p:nvPr>
        </p:nvSpPr>
        <p:spPr>
          <a:xfrm>
            <a:off x="10128251" y="332656"/>
            <a:ext cx="1224334" cy="2880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24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da-DK"/>
              <a:t>Rediger typografien i masterens</a:t>
            </a:r>
          </a:p>
        </p:txBody>
      </p:sp>
    </p:spTree>
    <p:extLst>
      <p:ext uri="{BB962C8B-B14F-4D97-AF65-F5344CB8AC3E}">
        <p14:creationId xmlns:p14="http://schemas.microsoft.com/office/powerpoint/2010/main" val="328973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82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4D2AABC9-F290-4B34-B1F7-C280BF87F4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1549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82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prstGeom prst="rect">
            <a:avLst/>
          </a:prstGeom>
          <a:solidFill>
            <a:schemeClr val="tx2"/>
          </a:solidFill>
        </p:spPr>
        <p:txBody>
          <a:bodyPr anchor="b" anchorCtr="0"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E591B39F-1A0C-41BC-8D33-C54DF137E0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2797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60960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0" y="333375"/>
            <a:ext cx="4032251" cy="58102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89D91513-C689-4DC6-B2C7-8D0FDF4FAB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6359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9788" y="1160463"/>
            <a:ext cx="10514012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12" name="Picture 4" descr="http://www.pvhc.net/img18/qcsvimgmbwecmnxhuifo.png">
            <a:extLst>
              <a:ext uri="{FF2B5EF4-FFF2-40B4-BE49-F238E27FC236}">
                <a16:creationId xmlns:a16="http://schemas.microsoft.com/office/drawing/2014/main" id="{9354AFFE-909C-428F-B31C-6FD15DACD8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43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3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3681413"/>
            <a:ext cx="4800600" cy="3176586"/>
          </a:xfrm>
          <a:solidFill>
            <a:srgbClr val="04BFBF">
              <a:alpha val="90000"/>
            </a:srgbClr>
          </a:solidFill>
        </p:spPr>
        <p:txBody>
          <a:bodyPr wrap="square" lIns="827999" tIns="432000" rIns="827999" bIns="576000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9EC7F5E-20E1-4425-85F4-B7D1974DEB6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810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60960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2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00600" cy="6858000"/>
          </a:xfrm>
          <a:prstGeom prst="rect">
            <a:avLst/>
          </a:prstGeom>
          <a:solidFill>
            <a:schemeClr val="tx2"/>
          </a:solidFill>
        </p:spPr>
        <p:txBody>
          <a:bodyPr anchor="b" anchorCtr="0"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0" y="333375"/>
            <a:ext cx="4032251" cy="58102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13" name="Picture 4" descr="http://www.pvhc.net/img18/qcsvimgmbwecmnxhuifo.png">
            <a:extLst>
              <a:ext uri="{FF2B5EF4-FFF2-40B4-BE49-F238E27FC236}">
                <a16:creationId xmlns:a16="http://schemas.microsoft.com/office/drawing/2014/main" id="{5A35F3DA-AA83-402C-9CCC-FD0ABADE5A2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59857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4186" y="1196752"/>
            <a:ext cx="2382932" cy="4969098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651690" y="1858879"/>
            <a:ext cx="2024215" cy="3593792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22322509-C8CE-464F-8EF5-91F92BBB523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621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624" y="1197860"/>
            <a:ext cx="2381976" cy="4967105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1444242" y="1860707"/>
            <a:ext cx="2023403" cy="3592351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12A3F6B3-64B3-4FA4-9CA3-FE7EE16D31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980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065" y="1161182"/>
            <a:ext cx="3407735" cy="5005387"/>
          </a:xfrm>
          <a:prstGeom prst="rect">
            <a:avLst/>
          </a:prstGeom>
        </p:spPr>
      </p:pic>
      <p:sp>
        <p:nvSpPr>
          <p:cNvPr id="13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216355" y="1684332"/>
            <a:ext cx="2859698" cy="396997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0408CB5B-5791-431D-934A-8DDF56E6BD2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96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96752"/>
            <a:ext cx="3383029" cy="4969098"/>
          </a:xfrm>
          <a:prstGeom prst="rect">
            <a:avLst/>
          </a:prstGeom>
        </p:spPr>
      </p:pic>
      <p:sp>
        <p:nvSpPr>
          <p:cNvPr id="13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1082850" y="1644427"/>
            <a:ext cx="2838965" cy="3941196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7E5F7164-39A5-48CD-A5D7-CA777B08B8C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6916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849" y="1684594"/>
            <a:ext cx="7348460" cy="4066884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968208" y="2114896"/>
            <a:ext cx="4223792" cy="309463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  <a:endParaRPr lang="da-DK" dirty="0"/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5EC7BBFE-3941-44A6-B7D9-E2720E4DAF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0034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12" name="Billed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8896" y="1700213"/>
            <a:ext cx="7348460" cy="4066884"/>
          </a:xfrm>
          <a:prstGeom prst="rect">
            <a:avLst/>
          </a:prstGeom>
        </p:spPr>
      </p:pic>
      <p:sp>
        <p:nvSpPr>
          <p:cNvPr id="1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-1" y="2130515"/>
            <a:ext cx="4345741" cy="309463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0162E172-999E-4F2A-91DE-7E5844B738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6929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teasolutions.dk/media/6951/umbraco-icon.png">
            <a:extLst>
              <a:ext uri="{FF2B5EF4-FFF2-40B4-BE49-F238E27FC236}">
                <a16:creationId xmlns:a16="http://schemas.microsoft.com/office/drawing/2014/main" id="{C8BA3D22-098A-486E-B5C3-0DC61307248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217250"/>
      </p:ext>
    </p:extLst>
  </p:cSld>
  <p:clrMapOvr>
    <a:masterClrMapping/>
  </p:clrMapOvr>
  <p:transition spd="slow">
    <p:push dir="u"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 farvet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E520ACBE-5257-457C-A6A4-37701490FF1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3200101"/>
      </p:ext>
    </p:extLst>
  </p:cSld>
  <p:clrMapOvr>
    <a:masterClrMapping/>
  </p:clrMapOvr>
  <p:transition spd="slow">
    <p:push dir="u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8E4AC77F-4B3E-4CD7-AE40-99C8B9FC0E6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286306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4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391400" y="3708707"/>
            <a:ext cx="4800600" cy="3149163"/>
          </a:xfrm>
          <a:solidFill>
            <a:srgbClr val="04BFBF">
              <a:alpha val="90000"/>
            </a:srgbClr>
          </a:solidFill>
        </p:spPr>
        <p:txBody>
          <a:bodyPr wrap="square" lIns="827999" tIns="432000" rIns="827999" bIns="503998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200C4EFF-68C7-47CB-B325-24E0180E5A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06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orside m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0" y="1849749"/>
            <a:ext cx="12192000" cy="5123226"/>
          </a:xfrm>
          <a:solidFill>
            <a:schemeClr val="bg1"/>
          </a:solidFill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40159" y="333375"/>
            <a:ext cx="9288092" cy="574675"/>
          </a:xfrm>
        </p:spPr>
        <p:txBody>
          <a:bodyPr anchor="t" anchorCtr="0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840159" y="1125538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CC46E790-C550-4865-BD02-3A0237B1F0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53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orma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DBD6882-D08A-4258-BFE0-65DF519171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105536"/>
      </p:ext>
    </p:extLst>
  </p:cSld>
  <p:clrMapOvr>
    <a:masterClrMapping/>
  </p:clrMapOvr>
  <p:transition spd="slow">
    <p:push dir="u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k for i da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1999" cy="6858000"/>
          </a:xfrm>
          <a:solidFill>
            <a:srgbClr val="04BFBF"/>
          </a:solidFill>
        </p:spPr>
        <p:txBody>
          <a:bodyPr lIns="864000" rIns="5868000" anchor="ctr" anchorCtr="0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Afsluttende tekst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noFill/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730E1104-F48C-4B37-BDF7-25D92FECD21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548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968151A0-0477-436A-848A-829036EDE5A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0222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5  (landscape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005263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10-04-2018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3697742"/>
            <a:ext cx="12192000" cy="3176587"/>
          </a:xfrm>
          <a:solidFill>
            <a:srgbClr val="04BFBF"/>
          </a:solidFill>
        </p:spPr>
        <p:txBody>
          <a:bodyPr wrap="square" lIns="827999" tIns="432000" rIns="827999" bIns="576000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2" name="Picture 2" descr="https://teasolutions.dk/media/6951/umbraco-icon.png">
            <a:extLst>
              <a:ext uri="{FF2B5EF4-FFF2-40B4-BE49-F238E27FC236}">
                <a16:creationId xmlns:a16="http://schemas.microsoft.com/office/drawing/2014/main" id="{C0E7288B-A373-45AB-918E-FCB0065CEB5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663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6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903D858-0AF5-4ADF-8EC7-E46747746C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68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-10284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600" y="-10284"/>
            <a:ext cx="7391400" cy="6858000"/>
          </a:xfrm>
          <a:solidFill>
            <a:srgbClr val="04BFBF"/>
          </a:solidFill>
        </p:spPr>
        <p:txBody>
          <a:bodyPr wrap="square" lIns="1296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0DE327D8-6D37-43F9-A732-32A45500C4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29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 userDrawn="1"/>
        </p:nvSpPr>
        <p:spPr>
          <a:xfrm>
            <a:off x="0" y="6395293"/>
            <a:ext cx="12192000" cy="462707"/>
          </a:xfrm>
          <a:prstGeom prst="rect">
            <a:avLst/>
          </a:prstGeom>
          <a:solidFill>
            <a:srgbClr val="04BFBF"/>
          </a:solidFill>
          <a:ln>
            <a:solidFill>
              <a:srgbClr val="04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838200" y="333375"/>
            <a:ext cx="9290051" cy="581025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160463"/>
            <a:ext cx="10515600" cy="501650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AE63190F-C189-482B-835D-72032A025E81}" type="datetimeFigureOut">
              <a:rPr lang="da-DK" smtClean="0"/>
              <a:pPr/>
              <a:t>10-04-2018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536084"/>
            <a:ext cx="41148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22B3BD84-6436-42E8-8A0C-78F751880D0C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59098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694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31" r:id="rId9"/>
    <p:sldLayoutId id="2147483775" r:id="rId10"/>
    <p:sldLayoutId id="2147483713" r:id="rId11"/>
    <p:sldLayoutId id="2147483714" r:id="rId12"/>
    <p:sldLayoutId id="2147483781" r:id="rId13"/>
    <p:sldLayoutId id="2147483784" r:id="rId14"/>
    <p:sldLayoutId id="2147483782" r:id="rId15"/>
    <p:sldLayoutId id="2147483783" r:id="rId16"/>
    <p:sldLayoutId id="2147483733" r:id="rId17"/>
    <p:sldLayoutId id="2147483734" r:id="rId18"/>
    <p:sldLayoutId id="2147483715" r:id="rId19"/>
    <p:sldLayoutId id="2147483716" r:id="rId20"/>
    <p:sldLayoutId id="2147483717" r:id="rId21"/>
    <p:sldLayoutId id="2147483718" r:id="rId22"/>
    <p:sldLayoutId id="2147483786" r:id="rId23"/>
    <p:sldLayoutId id="2147483719" r:id="rId24"/>
    <p:sldLayoutId id="2147483720" r:id="rId25"/>
    <p:sldLayoutId id="2147483721" r:id="rId26"/>
    <p:sldLayoutId id="2147483722" r:id="rId27"/>
    <p:sldLayoutId id="2147483780" r:id="rId28"/>
    <p:sldLayoutId id="2147483723" r:id="rId29"/>
    <p:sldLayoutId id="2147483785" r:id="rId30"/>
    <p:sldLayoutId id="2147483769" r:id="rId31"/>
    <p:sldLayoutId id="2147483778" r:id="rId32"/>
    <p:sldLayoutId id="2147483724" r:id="rId33"/>
    <p:sldLayoutId id="2147483779" r:id="rId34"/>
    <p:sldLayoutId id="2147483725" r:id="rId35"/>
    <p:sldLayoutId id="2147483726" r:id="rId36"/>
    <p:sldLayoutId id="2147483728" r:id="rId37"/>
    <p:sldLayoutId id="2147483777" r:id="rId38"/>
    <p:sldLayoutId id="2147483791" r:id="rId39"/>
    <p:sldLayoutId id="2147483792" r:id="rId40"/>
    <p:sldLayoutId id="2147483793" r:id="rId41"/>
    <p:sldLayoutId id="2147483794" r:id="rId42"/>
    <p:sldLayoutId id="2147483795" r:id="rId43"/>
    <p:sldLayoutId id="2147483796" r:id="rId44"/>
    <p:sldLayoutId id="2147483797" r:id="rId45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Neue Condensed" panose="020B0506000000000000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SzPct val="80000"/>
        <a:buFontTx/>
        <a:buNone/>
        <a:defRPr sz="11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7151">
          <p15:clr>
            <a:srgbClr val="F26B43"/>
          </p15:clr>
        </p15:guide>
        <p15:guide id="3" pos="529">
          <p15:clr>
            <a:srgbClr val="F26B43"/>
          </p15:clr>
        </p15:guide>
        <p15:guide id="4" orient="horz" pos="210">
          <p15:clr>
            <a:srgbClr val="F26B43"/>
          </p15:clr>
        </p15:guide>
        <p15:guide id="5" orient="horz" pos="572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8" orient="horz" pos="3884">
          <p15:clr>
            <a:srgbClr val="F26B43"/>
          </p15:clr>
        </p15:guide>
        <p15:guide id="9" pos="4656">
          <p15:clr>
            <a:srgbClr val="F26B43"/>
          </p15:clr>
        </p15:guide>
        <p15:guide id="10" pos="3024">
          <p15:clr>
            <a:srgbClr val="F26B43"/>
          </p15:clr>
        </p15:guide>
        <p15:guide id="11" orient="horz" pos="231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AE63190F-C189-482B-835D-72032A025E81}" type="datetimeFigureOut">
              <a:rPr lang="da-DK" smtClean="0"/>
              <a:pPr/>
              <a:t>10-04-2018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536084"/>
            <a:ext cx="41148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22B3BD84-6436-42E8-8A0C-78F751880D0C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8" name="Pladsholder til titel 1"/>
          <p:cNvSpPr>
            <a:spLocks noGrp="1"/>
          </p:cNvSpPr>
          <p:nvPr>
            <p:ph type="title"/>
          </p:nvPr>
        </p:nvSpPr>
        <p:spPr>
          <a:xfrm>
            <a:off x="838200" y="333375"/>
            <a:ext cx="9290051" cy="581025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9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160463"/>
            <a:ext cx="10515600" cy="501650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49382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73" r:id="rId2"/>
    <p:sldLayoutId id="2147483764" r:id="rId3"/>
    <p:sldLayoutId id="2147483776" r:id="rId4"/>
    <p:sldLayoutId id="2147483774" r:id="rId5"/>
    <p:sldLayoutId id="2147483750" r:id="rId6"/>
    <p:sldLayoutId id="2147483762" r:id="rId7"/>
    <p:sldLayoutId id="2147483765" r:id="rId8"/>
    <p:sldLayoutId id="2147483766" r:id="rId9"/>
    <p:sldLayoutId id="2147483767" r:id="rId10"/>
    <p:sldLayoutId id="2147483768" r:id="rId11"/>
    <p:sldLayoutId id="2147483760" r:id="rId12"/>
    <p:sldLayoutId id="2147483770" r:id="rId13"/>
    <p:sldLayoutId id="2147483761" r:id="rId14"/>
    <p:sldLayoutId id="2147483787" r:id="rId15"/>
    <p:sldLayoutId id="2147483788" r:id="rId16"/>
    <p:sldLayoutId id="2147483789" r:id="rId17"/>
    <p:sldLayoutId id="2147483790" r:id="rId18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Neue Condensed" panose="020B0506000000000000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SzPct val="80000"/>
        <a:buFontTx/>
        <a:buNone/>
        <a:defRPr sz="11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7151">
          <p15:clr>
            <a:srgbClr val="F26B43"/>
          </p15:clr>
        </p15:guide>
        <p15:guide id="3" pos="529">
          <p15:clr>
            <a:srgbClr val="F26B43"/>
          </p15:clr>
        </p15:guide>
        <p15:guide id="4" orient="horz" pos="210">
          <p15:clr>
            <a:srgbClr val="F26B43"/>
          </p15:clr>
        </p15:guide>
        <p15:guide id="5" orient="horz" pos="572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8" orient="horz" pos="3884">
          <p15:clr>
            <a:srgbClr val="F26B43"/>
          </p15:clr>
        </p15:guide>
        <p15:guide id="9" pos="4656">
          <p15:clr>
            <a:srgbClr val="F26B43"/>
          </p15:clr>
        </p15:guide>
        <p15:guide id="10" pos="3024">
          <p15:clr>
            <a:srgbClr val="F26B43"/>
          </p15:clr>
        </p15:guide>
        <p15:guide id="11" orient="horz" pos="23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mpnjs.org/" TargetMode="Externa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yarnpkg.com/lang/en/docs/install/" TargetMode="Externa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ukehoban/es6features" TargetMode="Externa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1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8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emf"/><Relationship Id="rId7" Type="http://schemas.openxmlformats.org/officeDocument/2006/relationships/image" Target="../media/image26.emf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" TargetMode="Externa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NodeJS</a:t>
            </a:r>
            <a:r>
              <a:rPr lang="da-DK" dirty="0"/>
              <a:t>, NPM, </a:t>
            </a:r>
            <a:r>
              <a:rPr lang="da-DK" dirty="0" err="1"/>
              <a:t>Yarn</a:t>
            </a:r>
            <a:r>
              <a:rPr lang="da-DK" dirty="0"/>
              <a:t> etc.</a:t>
            </a:r>
          </a:p>
        </p:txBody>
      </p:sp>
      <p:sp>
        <p:nvSpPr>
          <p:cNvPr id="6" name="Undertitel 5"/>
          <p:cNvSpPr>
            <a:spLocks noGrp="1"/>
          </p:cNvSpPr>
          <p:nvPr>
            <p:ph type="subTitle" idx="1"/>
          </p:nvPr>
        </p:nvSpPr>
        <p:spPr>
          <a:xfrm>
            <a:off x="840159" y="1627188"/>
            <a:ext cx="10512426" cy="724210"/>
          </a:xfrm>
        </p:spPr>
        <p:txBody>
          <a:bodyPr/>
          <a:lstStyle/>
          <a:p>
            <a:fld id="{5AAFEDA2-F025-3944-9FC7-A158789DE774}" type="datetime2">
              <a:rPr lang="da-DK" smtClean="0"/>
              <a:t>10. april 2018</a:t>
            </a:fld>
            <a:endParaRPr lang="da-DK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F37585E-1503-4F9D-9452-94283AE0867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4947" b="32025"/>
          <a:stretch/>
        </p:blipFill>
        <p:spPr>
          <a:xfrm>
            <a:off x="0" y="2084418"/>
            <a:ext cx="12192000" cy="5123226"/>
          </a:xfrm>
        </p:spPr>
      </p:pic>
    </p:spTree>
    <p:extLst>
      <p:ext uri="{BB962C8B-B14F-4D97-AF65-F5344CB8AC3E}">
        <p14:creationId xmlns:p14="http://schemas.microsoft.com/office/powerpoint/2010/main" val="200625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What</a:t>
            </a:r>
            <a:r>
              <a:rPr lang="da-DK" dirty="0"/>
              <a:t> is NPM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Default </a:t>
            </a:r>
            <a:r>
              <a:rPr lang="da-DK" dirty="0" err="1"/>
              <a:t>package</a:t>
            </a:r>
            <a:r>
              <a:rPr lang="da-DK" dirty="0"/>
              <a:t> manager for Node.js</a:t>
            </a:r>
          </a:p>
          <a:p>
            <a:endParaRPr lang="da-DK" dirty="0"/>
          </a:p>
          <a:p>
            <a:r>
              <a:rPr lang="en-US" dirty="0"/>
              <a:t>It allows users to consume and distribute JavaScript modules</a:t>
            </a:r>
          </a:p>
          <a:p>
            <a:endParaRPr lang="en-US" dirty="0"/>
          </a:p>
          <a:p>
            <a:r>
              <a:rPr lang="en-US" dirty="0"/>
              <a:t>Packages on NPM are in </a:t>
            </a:r>
            <a:r>
              <a:rPr lang="en-US" dirty="0" err="1"/>
              <a:t>CommonJS</a:t>
            </a:r>
            <a:r>
              <a:rPr lang="en-US" dirty="0"/>
              <a:t> format and include a metadata file in JSON format</a:t>
            </a:r>
          </a:p>
          <a:p>
            <a:endParaRPr lang="en-US" dirty="0"/>
          </a:p>
          <a:p>
            <a:r>
              <a:rPr lang="en-US" dirty="0"/>
              <a:t>Over 280,000 packages are available</a:t>
            </a:r>
          </a:p>
          <a:p>
            <a:endParaRPr lang="en-US" dirty="0"/>
          </a:p>
          <a:p>
            <a:r>
              <a:rPr lang="en-US" dirty="0"/>
              <a:t>Created by Isaac Z. Schlueter</a:t>
            </a:r>
          </a:p>
          <a:p>
            <a:endParaRPr lang="en-US" dirty="0"/>
          </a:p>
          <a:p>
            <a:r>
              <a:rPr lang="en-US" dirty="0"/>
              <a:t>Free and open-source!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7510546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Usage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NPM </a:t>
            </a:r>
            <a:r>
              <a:rPr lang="da-DK" dirty="0" err="1"/>
              <a:t>can</a:t>
            </a:r>
            <a:r>
              <a:rPr lang="da-DK" dirty="0"/>
              <a:t> handle </a:t>
            </a:r>
            <a:r>
              <a:rPr lang="da-DK" dirty="0" err="1"/>
              <a:t>project</a:t>
            </a:r>
            <a:r>
              <a:rPr lang="da-DK" dirty="0"/>
              <a:t> </a:t>
            </a:r>
            <a:r>
              <a:rPr lang="da-DK" dirty="0" err="1"/>
              <a:t>specific</a:t>
            </a:r>
            <a:r>
              <a:rPr lang="da-DK" dirty="0"/>
              <a:t> </a:t>
            </a:r>
            <a:r>
              <a:rPr lang="da-DK" dirty="0" err="1"/>
              <a:t>dependencies</a:t>
            </a:r>
            <a:endParaRPr lang="da-DK" dirty="0"/>
          </a:p>
          <a:p>
            <a:endParaRPr lang="da-DK" dirty="0"/>
          </a:p>
          <a:p>
            <a:r>
              <a:rPr lang="da-DK" dirty="0" err="1"/>
              <a:t>Likewise</a:t>
            </a:r>
            <a:r>
              <a:rPr lang="da-DK" dirty="0"/>
              <a:t> it </a:t>
            </a:r>
            <a:r>
              <a:rPr lang="da-DK" dirty="0" err="1"/>
              <a:t>can</a:t>
            </a:r>
            <a:r>
              <a:rPr lang="da-DK" dirty="0"/>
              <a:t> handle </a:t>
            </a:r>
            <a:r>
              <a:rPr lang="da-DK" dirty="0" err="1"/>
              <a:t>globally</a:t>
            </a:r>
            <a:r>
              <a:rPr lang="da-DK" dirty="0"/>
              <a:t> </a:t>
            </a:r>
            <a:r>
              <a:rPr lang="da-DK" dirty="0" err="1"/>
              <a:t>installed</a:t>
            </a:r>
            <a:r>
              <a:rPr lang="da-DK" dirty="0"/>
              <a:t> </a:t>
            </a:r>
            <a:r>
              <a:rPr lang="da-DK" dirty="0" err="1"/>
              <a:t>modules</a:t>
            </a:r>
            <a:endParaRPr lang="da-DK" dirty="0"/>
          </a:p>
          <a:p>
            <a:endParaRPr lang="en-US" dirty="0"/>
          </a:p>
          <a:p>
            <a:r>
              <a:rPr lang="en-US" dirty="0"/>
              <a:t>Project specific modules are saved in </a:t>
            </a:r>
            <a:r>
              <a:rPr lang="en-US" dirty="0" err="1"/>
              <a:t>node_modules</a:t>
            </a:r>
            <a:r>
              <a:rPr lang="en-US" dirty="0"/>
              <a:t> folder</a:t>
            </a:r>
            <a:endParaRPr lang="da-DK" dirty="0"/>
          </a:p>
          <a:p>
            <a:endParaRPr lang="da-DK" dirty="0"/>
          </a:p>
          <a:p>
            <a:r>
              <a:rPr lang="da-DK" dirty="0"/>
              <a:t>Is </a:t>
            </a:r>
            <a:r>
              <a:rPr lang="da-DK" dirty="0" err="1"/>
              <a:t>normally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from </a:t>
            </a:r>
            <a:r>
              <a:rPr lang="da-DK" dirty="0" err="1"/>
              <a:t>commandline</a:t>
            </a:r>
            <a:r>
              <a:rPr lang="da-DK" dirty="0"/>
              <a:t> (Visual Studio handles it for </a:t>
            </a:r>
            <a:r>
              <a:rPr lang="da-DK" dirty="0" err="1"/>
              <a:t>us</a:t>
            </a:r>
            <a:r>
              <a:rPr lang="da-DK" dirty="0"/>
              <a:t>)</a:t>
            </a:r>
          </a:p>
          <a:p>
            <a:endParaRPr lang="da-DK" dirty="0"/>
          </a:p>
          <a:p>
            <a:r>
              <a:rPr lang="da-DK" dirty="0" err="1"/>
              <a:t>Modules</a:t>
            </a:r>
            <a:r>
              <a:rPr lang="da-DK" dirty="0"/>
              <a:t> for a </a:t>
            </a:r>
            <a:r>
              <a:rPr lang="da-DK" dirty="0" err="1"/>
              <a:t>project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managed</a:t>
            </a:r>
            <a:r>
              <a:rPr lang="da-DK" dirty="0"/>
              <a:t> </a:t>
            </a:r>
            <a:r>
              <a:rPr lang="da-DK" dirty="0" err="1"/>
              <a:t>through</a:t>
            </a:r>
            <a:r>
              <a:rPr lang="da-DK" dirty="0"/>
              <a:t> </a:t>
            </a:r>
            <a:r>
              <a:rPr lang="da-DK" dirty="0" err="1"/>
              <a:t>Package.json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4517148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B7284-75E3-4365-8206-E37DC6F9A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Understanding </a:t>
            </a:r>
            <a:r>
              <a:rPr lang="en-GB" i="1" dirty="0" err="1"/>
              <a:t>package.json</a:t>
            </a:r>
            <a:endParaRPr lang="LID4096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6B993-98AE-4972-BB30-E8A14CF00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It is a valid JSON object</a:t>
            </a:r>
          </a:p>
          <a:p>
            <a:endParaRPr lang="en-GB" dirty="0"/>
          </a:p>
          <a:p>
            <a:r>
              <a:rPr lang="en-GB" i="1" dirty="0"/>
              <a:t>Name </a:t>
            </a:r>
            <a:r>
              <a:rPr lang="en-GB" dirty="0"/>
              <a:t>and </a:t>
            </a:r>
            <a:r>
              <a:rPr lang="en-GB" i="1" dirty="0"/>
              <a:t>Version</a:t>
            </a:r>
            <a:r>
              <a:rPr lang="en-GB" dirty="0"/>
              <a:t> fields are required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The combination makes a unique identifier for a given package</a:t>
            </a:r>
          </a:p>
          <a:p>
            <a:endParaRPr lang="en-GB" dirty="0"/>
          </a:p>
          <a:p>
            <a:r>
              <a:rPr lang="en-GB" dirty="0"/>
              <a:t>Other fields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Description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Keywords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Homepage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Bugs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License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Author and contributors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Dependencies</a:t>
            </a:r>
          </a:p>
        </p:txBody>
      </p:sp>
    </p:spTree>
    <p:extLst>
      <p:ext uri="{BB962C8B-B14F-4D97-AF65-F5344CB8AC3E}">
        <p14:creationId xmlns:p14="http://schemas.microsoft.com/office/powerpoint/2010/main" val="418596393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</a:t>
            </a:r>
            <a:r>
              <a:rPr lang="en-US" dirty="0" err="1"/>
              <a:t>Package.json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 err="1">
                <a:solidFill>
                  <a:srgbClr val="2E75B6"/>
                </a:solidFill>
                <a:latin typeface="Consolas" panose="020B0609020204030204" pitchFamily="49" charset="0"/>
              </a:rPr>
              <a:t>name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"ASSIGNMENTONE"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 Project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name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"version"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"0.0.1"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 Version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number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 err="1">
                <a:solidFill>
                  <a:srgbClr val="2E75B6"/>
                </a:solidFill>
                <a:latin typeface="Consolas" panose="020B0609020204030204" pitchFamily="49" charset="0"/>
              </a:rPr>
              <a:t>description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Webpack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 + ASP.NET MVC 4 sample for ReactJS.NET"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E75B6"/>
                </a:solidFill>
                <a:latin typeface="Consolas" panose="020B0609020204030204" pitchFamily="49" charset="0"/>
              </a:rPr>
              <a:t>"author"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"Nicolai Oksen"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Who made it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2E75B6"/>
                </a:solidFill>
                <a:latin typeface="Consolas" panose="020B0609020204030204" pitchFamily="49" charset="0"/>
              </a:rPr>
              <a:t>"license"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"BSD"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Which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opensource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license applies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 err="1">
                <a:solidFill>
                  <a:srgbClr val="2E75B6"/>
                </a:solidFill>
                <a:latin typeface="Consolas" panose="020B0609020204030204" pitchFamily="49" charset="0"/>
              </a:rPr>
              <a:t>devDependencies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{ 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 Development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dependencies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 err="1">
                <a:solidFill>
                  <a:srgbClr val="2E75B6"/>
                </a:solidFill>
                <a:latin typeface="Consolas" panose="020B0609020204030204" pitchFamily="49" charset="0"/>
              </a:rPr>
              <a:t>gulp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"^3.9.1"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 err="1">
                <a:solidFill>
                  <a:srgbClr val="2E75B6"/>
                </a:solidFill>
                <a:latin typeface="Consolas" panose="020B0609020204030204" pitchFamily="49" charset="0"/>
              </a:rPr>
              <a:t>gulp-concat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"^2.6.1"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 err="1">
                <a:solidFill>
                  <a:srgbClr val="2E75B6"/>
                </a:solidFill>
                <a:latin typeface="Consolas" panose="020B0609020204030204" pitchFamily="49" charset="0"/>
              </a:rPr>
              <a:t>gulp-uglify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"^2.1.0"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},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 err="1">
                <a:solidFill>
                  <a:srgbClr val="2E75B6"/>
                </a:solidFill>
                <a:latin typeface="Consolas" panose="020B0609020204030204" pitchFamily="49" charset="0"/>
              </a:rPr>
              <a:t>dependencies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{ 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Dependencies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 for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project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 err="1">
                <a:solidFill>
                  <a:srgbClr val="2E75B6"/>
                </a:solidFill>
                <a:latin typeface="Consolas" panose="020B0609020204030204" pitchFamily="49" charset="0"/>
              </a:rPr>
              <a:t>react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"^15.4.2"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>
                <a:solidFill>
                  <a:srgbClr val="2E75B6"/>
                </a:solidFill>
                <a:latin typeface="Consolas" panose="020B0609020204030204" pitchFamily="49" charset="0"/>
              </a:rPr>
              <a:t>...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6748527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4B373-32BC-4183-8EE3-3ACF9A80A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Where to find packages?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9C476-7377-4AEE-B9D8-9B81A5FB0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3200" dirty="0">
                <a:hlinkClick r:id="rId2"/>
              </a:rPr>
              <a:t>https://npmjs.org</a:t>
            </a:r>
            <a:r>
              <a:rPr lang="en-GB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99642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43C37-7C29-4303-BBF7-B7F97CEE0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Installing packages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45CD3-8633-4989-A566-379B7BDF7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Npm</a:t>
            </a:r>
            <a:r>
              <a:rPr lang="en-GB" dirty="0"/>
              <a:t> is installed together with NodeJS</a:t>
            </a:r>
          </a:p>
          <a:p>
            <a:endParaRPr lang="en-GB" dirty="0"/>
          </a:p>
          <a:p>
            <a:r>
              <a:rPr lang="en-GB" dirty="0"/>
              <a:t>To install packages, you have to use a Command Line Interface (CLI)</a:t>
            </a:r>
          </a:p>
          <a:p>
            <a:endParaRPr lang="en-GB" dirty="0"/>
          </a:p>
          <a:p>
            <a:r>
              <a:rPr lang="en-GB" dirty="0"/>
              <a:t>Packages can be installed on a per project basis or globally</a:t>
            </a:r>
          </a:p>
          <a:p>
            <a:endParaRPr lang="en-GB" dirty="0"/>
          </a:p>
          <a:p>
            <a:r>
              <a:rPr lang="en-GB" dirty="0"/>
              <a:t>Global packages are available globally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79616464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Command line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Install module into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node_modules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folder. No entry in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Package.json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npm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install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react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Install module and save dependency in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Package.json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dependencies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npm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install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--save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react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Install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mdole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and save dependency in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package.json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under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devDependencies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npm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install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--save-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dev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react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Install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module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globally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npm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install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--global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react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03512025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DB103-81A2-4D76-8306-F2EF796E3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NPM alternative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1944A-5EEF-4E5B-A56F-EE9BC2B7C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Yarn! </a:t>
            </a:r>
            <a:r>
              <a:rPr lang="en-GB" dirty="0">
                <a:sym typeface="Wingdings" panose="05000000000000000000" pitchFamily="2" charset="2"/>
              </a:rPr>
              <a:t> 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hlinkClick r:id="rId2"/>
              </a:rPr>
              <a:t>https://yarnpkg.com/lang/en/docs/install/</a:t>
            </a:r>
            <a:r>
              <a:rPr lang="en-GB" dirty="0"/>
              <a:t>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3518168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Example: Visual Studio Code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40237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Exercise time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Open code example for this Lesson (7)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 Open the whole folder in VS Code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 Open </a:t>
            </a:r>
            <a:r>
              <a:rPr lang="en-US" dirty="0" err="1">
                <a:sym typeface="Wingdings" panose="05000000000000000000" pitchFamily="2" charset="2"/>
              </a:rPr>
              <a:t>package.json</a:t>
            </a:r>
            <a:r>
              <a:rPr lang="en-US" dirty="0">
                <a:sym typeface="Wingdings" panose="05000000000000000000" pitchFamily="2" charset="2"/>
              </a:rPr>
              <a:t> file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 Go through the file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 Install all packages via command line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8898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Agenda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dirty="0"/>
              <a:t>Node.js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dirty="0"/>
              <a:t>NPM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dirty="0" err="1"/>
              <a:t>NuGet</a:t>
            </a:r>
            <a:endParaRPr lang="da-DK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dirty="0" err="1"/>
              <a:t>Gulp</a:t>
            </a:r>
            <a:endParaRPr lang="da-DK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dirty="0" err="1"/>
              <a:t>Webpack</a:t>
            </a:r>
            <a:endParaRPr lang="da-DK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42707743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adsholder til billede 7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5087" r="15087"/>
          <a:stretch/>
        </p:blipFill>
        <p:spPr>
          <a:solidFill>
            <a:schemeClr val="accent2"/>
          </a:solidFill>
        </p:spPr>
      </p:pic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/>
              <a:t>Honorable mention:</a:t>
            </a:r>
            <a:br>
              <a:rPr lang="da-DK"/>
            </a:br>
            <a:r>
              <a:rPr lang="da-DK"/>
              <a:t>NuGet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02090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dirty="0" err="1"/>
              <a:t>NuGet</a:t>
            </a:r>
            <a:endParaRPr lang="da-DK" dirty="0"/>
          </a:p>
        </p:txBody>
      </p:sp>
      <p:sp>
        <p:nvSpPr>
          <p:cNvPr id="6" name="Pladsholder til indhold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Free</a:t>
            </a:r>
            <a:r>
              <a:rPr lang="da-DK" dirty="0"/>
              <a:t> and open source </a:t>
            </a:r>
            <a:r>
              <a:rPr lang="da-DK" dirty="0" err="1"/>
              <a:t>package</a:t>
            </a:r>
            <a:r>
              <a:rPr lang="da-DK" dirty="0"/>
              <a:t> manager</a:t>
            </a:r>
          </a:p>
          <a:p>
            <a:endParaRPr lang="da-DK" dirty="0"/>
          </a:p>
          <a:p>
            <a:r>
              <a:rPr lang="da-DK" dirty="0" err="1"/>
              <a:t>Intended</a:t>
            </a:r>
            <a:r>
              <a:rPr lang="da-DK" dirty="0"/>
              <a:t> for the Microsoft Development platform</a:t>
            </a:r>
          </a:p>
          <a:p>
            <a:endParaRPr lang="da-DK" dirty="0"/>
          </a:p>
          <a:p>
            <a:r>
              <a:rPr lang="da-DK" dirty="0" err="1"/>
              <a:t>Comes</a:t>
            </a:r>
            <a:r>
              <a:rPr lang="da-DK" dirty="0"/>
              <a:t> </a:t>
            </a:r>
            <a:r>
              <a:rPr lang="da-DK" dirty="0" err="1"/>
              <a:t>pre-installed</a:t>
            </a:r>
            <a:r>
              <a:rPr lang="da-DK" dirty="0"/>
              <a:t> on Visual Studio 2012 and </a:t>
            </a:r>
            <a:r>
              <a:rPr lang="da-DK" dirty="0" err="1"/>
              <a:t>above</a:t>
            </a:r>
            <a:endParaRPr lang="da-DK" dirty="0"/>
          </a:p>
          <a:p>
            <a:endParaRPr lang="da-DK" dirty="0"/>
          </a:p>
          <a:p>
            <a:r>
              <a:rPr lang="da-DK" dirty="0"/>
              <a:t>Supports the .NET Framework and C++</a:t>
            </a:r>
          </a:p>
        </p:txBody>
      </p:sp>
    </p:spTree>
    <p:extLst>
      <p:ext uri="{BB962C8B-B14F-4D97-AF65-F5344CB8AC3E}">
        <p14:creationId xmlns:p14="http://schemas.microsoft.com/office/powerpoint/2010/main" val="1573387648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Usage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Demo time...</a:t>
            </a:r>
          </a:p>
        </p:txBody>
      </p:sp>
    </p:spTree>
    <p:extLst>
      <p:ext uri="{BB962C8B-B14F-4D97-AF65-F5344CB8AC3E}">
        <p14:creationId xmlns:p14="http://schemas.microsoft.com/office/powerpoint/2010/main" val="3612696095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ladsholder til billede 8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30312" r="30312"/>
          <a:stretch/>
        </p:blipFill>
        <p:spPr/>
      </p:pic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err="1"/>
              <a:t>Gulp</a:t>
            </a:r>
            <a:br>
              <a:rPr lang="da-DK" dirty="0"/>
            </a:br>
            <a:r>
              <a:rPr lang="da-DK" dirty="0" err="1"/>
              <a:t>Javascript</a:t>
            </a:r>
            <a:r>
              <a:rPr lang="da-DK" dirty="0"/>
              <a:t> Task </a:t>
            </a:r>
            <a:r>
              <a:rPr lang="da-DK" dirty="0" err="1"/>
              <a:t>Runner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04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dirty="0" err="1"/>
              <a:t>Gulp</a:t>
            </a:r>
            <a:endParaRPr lang="da-DK" dirty="0"/>
          </a:p>
        </p:txBody>
      </p:sp>
      <p:sp>
        <p:nvSpPr>
          <p:cNvPr id="6" name="Pladsholder til indhold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/>
              <a:t>An open-source JavaScript </a:t>
            </a:r>
            <a:r>
              <a:rPr lang="da-DK" dirty="0" err="1"/>
              <a:t>toolkit</a:t>
            </a:r>
            <a:r>
              <a:rPr lang="da-DK" dirty="0"/>
              <a:t> </a:t>
            </a:r>
          </a:p>
          <a:p>
            <a:endParaRPr lang="da-DK" dirty="0"/>
          </a:p>
          <a:p>
            <a:r>
              <a:rPr lang="en-US" dirty="0"/>
              <a:t>A streaming build system in front-end web development.</a:t>
            </a:r>
          </a:p>
          <a:p>
            <a:endParaRPr lang="en-US" dirty="0"/>
          </a:p>
          <a:p>
            <a:r>
              <a:rPr lang="en-US" dirty="0"/>
              <a:t>It is a task runner</a:t>
            </a:r>
          </a:p>
          <a:p>
            <a:endParaRPr lang="en-US" dirty="0"/>
          </a:p>
          <a:p>
            <a:r>
              <a:rPr lang="en-US" dirty="0"/>
              <a:t>It is built on Node.js and Node Package Manager (</a:t>
            </a:r>
            <a:r>
              <a:rPr lang="en-US" dirty="0" err="1"/>
              <a:t>npm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Used for automation of time-consuming and repetitive tasks</a:t>
            </a:r>
          </a:p>
          <a:p>
            <a:endParaRPr lang="en-US" dirty="0"/>
          </a:p>
          <a:p>
            <a:r>
              <a:rPr lang="da-DK" dirty="0" err="1"/>
              <a:t>Focuses</a:t>
            </a:r>
            <a:r>
              <a:rPr lang="da-DK" dirty="0"/>
              <a:t> on ”Code-over-</a:t>
            </a:r>
            <a:r>
              <a:rPr lang="da-DK" dirty="0" err="1"/>
              <a:t>configuration</a:t>
            </a:r>
            <a:r>
              <a:rPr lang="da-DK" dirty="0"/>
              <a:t>”</a:t>
            </a:r>
          </a:p>
          <a:p>
            <a:endParaRPr lang="da-DK" dirty="0"/>
          </a:p>
          <a:p>
            <a:r>
              <a:rPr lang="da-DK" dirty="0"/>
              <a:t>Has over 300 plugins </a:t>
            </a:r>
          </a:p>
        </p:txBody>
      </p:sp>
    </p:spTree>
    <p:extLst>
      <p:ext uri="{BB962C8B-B14F-4D97-AF65-F5344CB8AC3E}">
        <p14:creationId xmlns:p14="http://schemas.microsoft.com/office/powerpoint/2010/main" val="1198698570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Usage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Gulp</a:t>
            </a:r>
            <a:r>
              <a:rPr lang="da-DK" dirty="0"/>
              <a:t> is run from the </a:t>
            </a:r>
            <a:r>
              <a:rPr lang="da-DK" dirty="0" err="1"/>
              <a:t>command</a:t>
            </a:r>
            <a:r>
              <a:rPr lang="da-DK" dirty="0"/>
              <a:t> line</a:t>
            </a:r>
          </a:p>
          <a:p>
            <a:endParaRPr lang="da-DK" dirty="0"/>
          </a:p>
          <a:p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using</a:t>
            </a:r>
            <a:r>
              <a:rPr lang="da-DK" dirty="0"/>
              <a:t> Visual Studio it is </a:t>
            </a:r>
            <a:r>
              <a:rPr lang="da-DK" dirty="0" err="1"/>
              <a:t>possible</a:t>
            </a:r>
            <a:r>
              <a:rPr lang="da-DK" dirty="0"/>
              <a:t> to use the Task </a:t>
            </a:r>
            <a:r>
              <a:rPr lang="da-DK" dirty="0" err="1"/>
              <a:t>Runner</a:t>
            </a:r>
            <a:r>
              <a:rPr lang="da-DK" dirty="0"/>
              <a:t> Explorer tab</a:t>
            </a:r>
          </a:p>
          <a:p>
            <a:endParaRPr lang="da-DK" dirty="0"/>
          </a:p>
          <a:p>
            <a:r>
              <a:rPr lang="da-DK" dirty="0"/>
              <a:t>It </a:t>
            </a:r>
            <a:r>
              <a:rPr lang="da-DK" dirty="0" err="1"/>
              <a:t>requires</a:t>
            </a:r>
            <a:r>
              <a:rPr lang="da-DK" dirty="0"/>
              <a:t> a </a:t>
            </a:r>
            <a:r>
              <a:rPr lang="da-DK" dirty="0" err="1"/>
              <a:t>package.json</a:t>
            </a:r>
            <a:r>
              <a:rPr lang="da-DK" dirty="0"/>
              <a:t> and a gulpfile.js in the </a:t>
            </a:r>
            <a:r>
              <a:rPr lang="da-DK" dirty="0" err="1"/>
              <a:t>root</a:t>
            </a:r>
            <a:r>
              <a:rPr lang="da-DK" dirty="0"/>
              <a:t> </a:t>
            </a:r>
            <a:r>
              <a:rPr lang="da-DK" dirty="0" err="1"/>
              <a:t>directory</a:t>
            </a:r>
            <a:endParaRPr lang="da-DK" dirty="0"/>
          </a:p>
          <a:p>
            <a:endParaRPr lang="da-DK" dirty="0"/>
          </a:p>
          <a:p>
            <a:r>
              <a:rPr lang="da-DK" dirty="0"/>
              <a:t>All </a:t>
            </a:r>
            <a:r>
              <a:rPr lang="da-DK" dirty="0" err="1"/>
              <a:t>necessary</a:t>
            </a:r>
            <a:r>
              <a:rPr lang="da-DK" dirty="0"/>
              <a:t> </a:t>
            </a:r>
            <a:r>
              <a:rPr lang="da-DK" dirty="0" err="1"/>
              <a:t>gulp</a:t>
            </a:r>
            <a:r>
              <a:rPr lang="da-DK" dirty="0"/>
              <a:t> plugins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installed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”</a:t>
            </a:r>
            <a:r>
              <a:rPr lang="da-DK" dirty="0" err="1"/>
              <a:t>devDependencies</a:t>
            </a:r>
            <a:r>
              <a:rPr lang="da-DK" dirty="0"/>
              <a:t>” in </a:t>
            </a:r>
            <a:r>
              <a:rPr lang="da-DK" dirty="0" err="1"/>
              <a:t>package.json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31316434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The gulpfile.js - Plugins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All </a:t>
            </a:r>
            <a:r>
              <a:rPr lang="da-DK" dirty="0" err="1"/>
              <a:t>required</a:t>
            </a:r>
            <a:r>
              <a:rPr lang="da-DK" dirty="0"/>
              <a:t> plugins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i="1" dirty="0" err="1"/>
              <a:t>required</a:t>
            </a:r>
            <a:r>
              <a:rPr lang="da-DK" dirty="0"/>
              <a:t> at the top:</a:t>
            </a:r>
          </a:p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gulp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require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gulp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util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require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gulp-util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a-DK" dirty="0"/>
          </a:p>
          <a:p>
            <a:endParaRPr lang="da-DK" dirty="0"/>
          </a:p>
          <a:p>
            <a:r>
              <a:rPr lang="da-DK" dirty="0"/>
              <a:t>Or like </a:t>
            </a:r>
            <a:r>
              <a:rPr lang="da-DK" dirty="0" err="1"/>
              <a:t>this</a:t>
            </a:r>
            <a:endParaRPr lang="da-DK" dirty="0"/>
          </a:p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gulp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require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gulp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util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require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gulp-util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59266210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The gulpfile.js - Tasks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a-DK" b="1" dirty="0"/>
          </a:p>
          <a:p>
            <a:r>
              <a:rPr lang="da-DK" dirty="0"/>
              <a:t>Tasks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created</a:t>
            </a:r>
            <a:r>
              <a:rPr lang="da-DK" dirty="0"/>
              <a:t>. </a:t>
            </a:r>
          </a:p>
          <a:p>
            <a:r>
              <a:rPr lang="da-DK" dirty="0"/>
              <a:t>First parameter is the </a:t>
            </a:r>
            <a:r>
              <a:rPr lang="da-DK" dirty="0" err="1"/>
              <a:t>name</a:t>
            </a:r>
            <a:r>
              <a:rPr lang="da-DK" dirty="0"/>
              <a:t> and </a:t>
            </a:r>
            <a:r>
              <a:rPr lang="da-DK" dirty="0" err="1"/>
              <a:t>second</a:t>
            </a:r>
            <a:r>
              <a:rPr lang="da-DK" dirty="0"/>
              <a:t> is a </a:t>
            </a:r>
            <a:r>
              <a:rPr lang="da-DK" dirty="0" err="1"/>
              <a:t>function</a:t>
            </a:r>
            <a:endParaRPr lang="da-DK" dirty="0"/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gulp.task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'taskName1'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a-DK" dirty="0" err="1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() {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//do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something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</a:p>
          <a:p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/>
              <a:t>Tasks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aslo</a:t>
            </a:r>
            <a:r>
              <a:rPr lang="da-DK" dirty="0"/>
              <a:t> perform </a:t>
            </a:r>
            <a:r>
              <a:rPr lang="da-DK" dirty="0" err="1"/>
              <a:t>several</a:t>
            </a:r>
            <a:r>
              <a:rPr lang="da-DK" dirty="0"/>
              <a:t> </a:t>
            </a:r>
            <a:r>
              <a:rPr lang="da-DK" dirty="0" err="1"/>
              <a:t>predefined</a:t>
            </a:r>
            <a:r>
              <a:rPr lang="da-DK" dirty="0"/>
              <a:t> </a:t>
            </a:r>
            <a:r>
              <a:rPr lang="da-DK" dirty="0" err="1"/>
              <a:t>function</a:t>
            </a:r>
            <a:r>
              <a:rPr lang="da-DK" dirty="0"/>
              <a:t> </a:t>
            </a:r>
            <a:r>
              <a:rPr lang="da-DK" dirty="0" err="1"/>
              <a:t>calls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 err="1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fn1() {…}</a:t>
            </a:r>
          </a:p>
          <a:p>
            <a:r>
              <a:rPr lang="da-DK" dirty="0" err="1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fn2() {…}</a:t>
            </a: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Task with array of function names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gulp.task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'taskName2'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[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'fn1'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'fn2'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]);</a:t>
            </a:r>
          </a:p>
          <a:p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57161877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The gulpfile.js – Default task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at the end of the gulpfile.js</a:t>
            </a:r>
          </a:p>
          <a:p>
            <a:r>
              <a:rPr lang="da-DK" dirty="0"/>
              <a:t>Can </a:t>
            </a:r>
            <a:r>
              <a:rPr lang="da-DK" dirty="0" err="1"/>
              <a:t>be</a:t>
            </a:r>
            <a:r>
              <a:rPr lang="da-DK" dirty="0"/>
              <a:t> run by </a:t>
            </a:r>
            <a:r>
              <a:rPr lang="da-DK" dirty="0" err="1"/>
              <a:t>typing</a:t>
            </a:r>
            <a:r>
              <a:rPr lang="da-DK" dirty="0"/>
              <a:t> ”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gulp</a:t>
            </a:r>
            <a:r>
              <a:rPr lang="da-DK" dirty="0"/>
              <a:t>” in the </a:t>
            </a:r>
            <a:r>
              <a:rPr lang="da-DK" dirty="0" err="1"/>
              <a:t>command</a:t>
            </a:r>
            <a:r>
              <a:rPr lang="da-DK" dirty="0"/>
              <a:t> line</a:t>
            </a:r>
          </a:p>
          <a:p>
            <a:endParaRPr lang="da-DK" dirty="0"/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gulp.task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'default'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[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‘taskName1'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‘taskName2'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]);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5616680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Example</a:t>
            </a:r>
            <a:r>
              <a:rPr lang="da-DK" dirty="0"/>
              <a:t>: </a:t>
            </a:r>
            <a:r>
              <a:rPr lang="da-DK" dirty="0" err="1"/>
              <a:t>Gulp</a:t>
            </a:r>
            <a:r>
              <a:rPr lang="da-DK" dirty="0"/>
              <a:t> task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Task </a:t>
            </a:r>
            <a:r>
              <a:rPr lang="da-DK" dirty="0" err="1"/>
              <a:t>that</a:t>
            </a:r>
            <a:r>
              <a:rPr lang="da-DK" dirty="0"/>
              <a:t> handles the </a:t>
            </a:r>
            <a:r>
              <a:rPr lang="da-DK" dirty="0" err="1"/>
              <a:t>bundling</a:t>
            </a:r>
            <a:r>
              <a:rPr lang="da-DK" dirty="0"/>
              <a:t> of </a:t>
            </a:r>
            <a:r>
              <a:rPr lang="da-DK" dirty="0" err="1"/>
              <a:t>react</a:t>
            </a:r>
            <a:r>
              <a:rPr lang="da-DK" dirty="0"/>
              <a:t> for </a:t>
            </a:r>
            <a:r>
              <a:rPr lang="da-DK" dirty="0" err="1"/>
              <a:t>my</a:t>
            </a:r>
            <a:r>
              <a:rPr lang="da-DK" dirty="0"/>
              <a:t> </a:t>
            </a:r>
            <a:r>
              <a:rPr lang="da-DK" dirty="0" err="1"/>
              <a:t>project</a:t>
            </a:r>
            <a:r>
              <a:rPr lang="da-DK" dirty="0"/>
              <a:t> </a:t>
            </a:r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gulp.task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'scripts'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a-DK" dirty="0" err="1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() {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browserify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.external(dependencies)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Load dependencies from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node_modules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    .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bundle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 Bundles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them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together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.on(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'error'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handleErrors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Uses a function if something fails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.pipe(source(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'main.js'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Creates a new file called main.js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.pipe(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gulp.dest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wwwroot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/build/'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Outputs it to directory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5160545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billede 5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1667" b="11667"/>
          <a:stretch>
            <a:fillRect/>
          </a:stretch>
        </p:blipFill>
        <p:spPr/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Node.js – Server side JavaScript</a:t>
            </a:r>
          </a:p>
        </p:txBody>
      </p:sp>
    </p:spTree>
    <p:extLst>
      <p:ext uri="{BB962C8B-B14F-4D97-AF65-F5344CB8AC3E}">
        <p14:creationId xmlns:p14="http://schemas.microsoft.com/office/powerpoint/2010/main" val="120603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Example</a:t>
            </a:r>
            <a:r>
              <a:rPr lang="da-DK" dirty="0"/>
              <a:t>: </a:t>
            </a:r>
            <a:r>
              <a:rPr lang="da-DK" dirty="0" err="1"/>
              <a:t>Gulp</a:t>
            </a:r>
            <a:r>
              <a:rPr lang="da-DK" dirty="0"/>
              <a:t> Watch Task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Monitors </a:t>
            </a:r>
            <a:r>
              <a:rPr lang="da-DK" dirty="0" err="1"/>
              <a:t>directories</a:t>
            </a:r>
            <a:r>
              <a:rPr lang="da-DK" dirty="0"/>
              <a:t> and files for </a:t>
            </a:r>
            <a:r>
              <a:rPr lang="da-DK" dirty="0" err="1"/>
              <a:t>changes</a:t>
            </a:r>
            <a:r>
              <a:rPr lang="da-DK" dirty="0"/>
              <a:t>. </a:t>
            </a:r>
            <a:r>
              <a:rPr lang="da-DK" dirty="0" err="1"/>
              <a:t>Acts</a:t>
            </a:r>
            <a:r>
              <a:rPr lang="da-DK" dirty="0"/>
              <a:t> </a:t>
            </a:r>
            <a:r>
              <a:rPr lang="da-DK" dirty="0" err="1"/>
              <a:t>accordingly</a:t>
            </a:r>
            <a:r>
              <a:rPr lang="da-DK" dirty="0"/>
              <a:t>.</a:t>
            </a:r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gulp.task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watch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a-DK" dirty="0" err="1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() {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libs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 task runs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when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changes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occurs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gulp.watch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package.json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[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libs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]); 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 Monitors the </a:t>
            </a:r>
            <a:r>
              <a:rPr lang="da-DK" dirty="0" err="1">
                <a:solidFill>
                  <a:srgbClr val="008000"/>
                </a:solidFill>
                <a:latin typeface="Consolas" panose="020B0609020204030204" pitchFamily="49" charset="0"/>
              </a:rPr>
              <a:t>src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 folder</a:t>
            </a: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   // scripts task runs when changes occurs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gulp.watch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src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/**'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[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'scripts'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]); 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14762804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billede 5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4387" r="29931"/>
          <a:stretch/>
        </p:blipFill>
        <p:spPr>
          <a:xfrm>
            <a:off x="7391400" y="1"/>
            <a:ext cx="4800600" cy="6858000"/>
          </a:xfrm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err="1"/>
              <a:t>Webpack</a:t>
            </a:r>
            <a:br>
              <a:rPr lang="da-DK" dirty="0"/>
            </a:br>
            <a:r>
              <a:rPr lang="da-DK" dirty="0" err="1"/>
              <a:t>Module</a:t>
            </a:r>
            <a:r>
              <a:rPr lang="da-DK" dirty="0"/>
              <a:t> </a:t>
            </a:r>
            <a:r>
              <a:rPr lang="da-DK" dirty="0" err="1"/>
              <a:t>bundler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2930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dirty="0" err="1"/>
              <a:t>webpack</a:t>
            </a:r>
            <a:endParaRPr lang="da-DK" dirty="0"/>
          </a:p>
        </p:txBody>
      </p:sp>
      <p:sp>
        <p:nvSpPr>
          <p:cNvPr id="6" name="Pladsholder til indhold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It is a </a:t>
            </a:r>
            <a:r>
              <a:rPr lang="da-DK" dirty="0" err="1"/>
              <a:t>module</a:t>
            </a:r>
            <a:r>
              <a:rPr lang="da-DK" dirty="0"/>
              <a:t> </a:t>
            </a:r>
            <a:r>
              <a:rPr lang="da-DK" dirty="0" err="1"/>
              <a:t>bundler</a:t>
            </a:r>
            <a:endParaRPr lang="da-DK" dirty="0"/>
          </a:p>
          <a:p>
            <a:endParaRPr lang="da-DK" dirty="0"/>
          </a:p>
          <a:p>
            <a:r>
              <a:rPr lang="da-DK" dirty="0" err="1"/>
              <a:t>Intended</a:t>
            </a:r>
            <a:r>
              <a:rPr lang="da-DK" dirty="0"/>
              <a:t> to </a:t>
            </a:r>
            <a:r>
              <a:rPr lang="da-DK" dirty="0" err="1"/>
              <a:t>allow</a:t>
            </a:r>
            <a:r>
              <a:rPr lang="da-DK" dirty="0"/>
              <a:t> big </a:t>
            </a:r>
            <a:r>
              <a:rPr lang="da-DK" dirty="0" err="1"/>
              <a:t>projects</a:t>
            </a:r>
            <a:r>
              <a:rPr lang="da-DK" dirty="0"/>
              <a:t> to </a:t>
            </a:r>
            <a:r>
              <a:rPr lang="da-DK" dirty="0" err="1"/>
              <a:t>function</a:t>
            </a:r>
            <a:r>
              <a:rPr lang="da-DK" dirty="0"/>
              <a:t> </a:t>
            </a:r>
            <a:r>
              <a:rPr lang="da-DK" dirty="0" err="1"/>
              <a:t>better</a:t>
            </a:r>
            <a:endParaRPr lang="da-DK" dirty="0"/>
          </a:p>
          <a:p>
            <a:endParaRPr lang="da-DK" dirty="0"/>
          </a:p>
          <a:p>
            <a:r>
              <a:rPr lang="en-US" dirty="0"/>
              <a:t>Ability to customize nearly every part of the module bundler</a:t>
            </a:r>
          </a:p>
          <a:p>
            <a:endParaRPr lang="en-US" dirty="0"/>
          </a:p>
          <a:p>
            <a:r>
              <a:rPr lang="en-US" dirty="0"/>
              <a:t>Ability to integrate 3rd-party libraries as modules</a:t>
            </a:r>
          </a:p>
          <a:p>
            <a:endParaRPr lang="en-US" dirty="0"/>
          </a:p>
          <a:p>
            <a:r>
              <a:rPr lang="en-US" dirty="0"/>
              <a:t>Keep initial loading time low</a:t>
            </a:r>
          </a:p>
          <a:p>
            <a:endParaRPr lang="en-US" dirty="0"/>
          </a:p>
          <a:p>
            <a:r>
              <a:rPr lang="en-US" dirty="0"/>
              <a:t>Every static asset should be able to be a module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40549868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Usage</a:t>
            </a:r>
          </a:p>
        </p:txBody>
      </p:sp>
      <p:pic>
        <p:nvPicPr>
          <p:cNvPr id="1026" name="Picture 2" descr="https://dtinth.github.io/webpack-docs-images/usage/how-it-works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509" y="1160463"/>
            <a:ext cx="8756982" cy="501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586661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Usage (</a:t>
            </a:r>
            <a:r>
              <a:rPr lang="da-DK" dirty="0" err="1"/>
              <a:t>cont</a:t>
            </a:r>
            <a:r>
              <a:rPr lang="da-DK" dirty="0"/>
              <a:t>.)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 cats.js &lt;-- File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cats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= [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dave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'henry'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martha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module.exports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cats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 App.js &lt;-- File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cats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require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'./cats.js'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console.log(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cats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 Command line 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webpack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./app.js app.bundle.js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34249980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Webpack.config.js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The most basic </a:t>
            </a:r>
            <a:r>
              <a:rPr lang="da-DK" dirty="0" err="1"/>
              <a:t>webpack</a:t>
            </a:r>
            <a:r>
              <a:rPr lang="da-DK" dirty="0"/>
              <a:t> </a:t>
            </a:r>
            <a:r>
              <a:rPr lang="da-DK" dirty="0" err="1"/>
              <a:t>configuration</a:t>
            </a:r>
            <a:r>
              <a:rPr lang="da-DK" dirty="0"/>
              <a:t> file:</a:t>
            </a:r>
          </a:p>
          <a:p>
            <a:endParaRPr lang="da-DK" dirty="0"/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module.exports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entry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src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/app.js'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output: {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path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'./js'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filename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'app.bundle.js'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54690531"/>
      </p:ext>
    </p:extLst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Webpack</a:t>
            </a:r>
            <a:r>
              <a:rPr lang="da-DK" dirty="0"/>
              <a:t> </a:t>
            </a:r>
            <a:r>
              <a:rPr lang="da-DK" dirty="0" err="1"/>
              <a:t>loaders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Initially</a:t>
            </a:r>
            <a:r>
              <a:rPr lang="da-DK" dirty="0"/>
              <a:t> </a:t>
            </a:r>
            <a:r>
              <a:rPr lang="da-DK" dirty="0" err="1"/>
              <a:t>webpack</a:t>
            </a:r>
            <a:r>
              <a:rPr lang="da-DK" dirty="0"/>
              <a:t> </a:t>
            </a:r>
            <a:r>
              <a:rPr lang="da-DK" dirty="0" err="1"/>
              <a:t>only</a:t>
            </a:r>
            <a:r>
              <a:rPr lang="da-DK" dirty="0"/>
              <a:t> supports JavaScript</a:t>
            </a:r>
          </a:p>
          <a:p>
            <a:endParaRPr lang="da-DK" dirty="0"/>
          </a:p>
          <a:p>
            <a:r>
              <a:rPr lang="da-DK" dirty="0" err="1"/>
              <a:t>Loaders</a:t>
            </a:r>
            <a:r>
              <a:rPr lang="da-DK" dirty="0"/>
              <a:t> </a:t>
            </a:r>
            <a:r>
              <a:rPr lang="da-DK" dirty="0" err="1"/>
              <a:t>allows</a:t>
            </a:r>
            <a:r>
              <a:rPr lang="da-DK" dirty="0"/>
              <a:t> support for multiple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things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TypeScript</a:t>
            </a:r>
            <a:r>
              <a:rPr lang="da-DK" dirty="0"/>
              <a:t>, JSON etc.</a:t>
            </a:r>
          </a:p>
          <a:p>
            <a:endParaRPr lang="da-DK" dirty="0"/>
          </a:p>
          <a:p>
            <a:r>
              <a:rPr lang="da-DK" dirty="0"/>
              <a:t>This </a:t>
            </a:r>
            <a:r>
              <a:rPr lang="da-DK" dirty="0" err="1"/>
              <a:t>allows</a:t>
            </a:r>
            <a:r>
              <a:rPr lang="da-DK" dirty="0"/>
              <a:t> </a:t>
            </a:r>
            <a:r>
              <a:rPr lang="da-DK" dirty="0" err="1"/>
              <a:t>us</a:t>
            </a:r>
            <a:r>
              <a:rPr lang="da-DK" dirty="0"/>
              <a:t> to use </a:t>
            </a:r>
            <a:r>
              <a:rPr lang="da-DK" dirty="0" err="1"/>
              <a:t>ECMAScript</a:t>
            </a:r>
            <a:r>
              <a:rPr lang="da-DK" dirty="0"/>
              <a:t> 2015!</a:t>
            </a:r>
          </a:p>
          <a:p>
            <a:endParaRPr lang="da-DK" dirty="0"/>
          </a:p>
          <a:p>
            <a:endParaRPr lang="da-DK" dirty="0"/>
          </a:p>
        </p:txBody>
      </p:sp>
      <p:pic>
        <p:nvPicPr>
          <p:cNvPr id="2050" name="Picture 2" descr="https://dtinth.github.io/webpack-docs-images/usage/babel-loa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387" y="4377178"/>
            <a:ext cx="5979200" cy="1563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9399127"/>
      </p:ext>
    </p:extLst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Webpack</a:t>
            </a:r>
            <a:r>
              <a:rPr lang="da-DK" dirty="0"/>
              <a:t> </a:t>
            </a:r>
            <a:r>
              <a:rPr lang="da-DK" dirty="0" err="1"/>
              <a:t>loaders</a:t>
            </a:r>
            <a:r>
              <a:rPr lang="da-DK" dirty="0"/>
              <a:t> (</a:t>
            </a:r>
            <a:r>
              <a:rPr lang="da-DK" dirty="0" err="1"/>
              <a:t>cont</a:t>
            </a:r>
            <a:r>
              <a:rPr lang="da-DK" dirty="0"/>
              <a:t>.)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  <a:p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module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{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loaders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 [{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    test: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 /\.js$/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da-DK" dirty="0" err="1">
                <a:solidFill>
                  <a:srgbClr val="000000"/>
                </a:solidFill>
                <a:latin typeface="Consolas" panose="020B0609020204030204" pitchFamily="49" charset="0"/>
              </a:rPr>
              <a:t>exclude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 /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node_modules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    loader: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da-DK" dirty="0" err="1">
                <a:solidFill>
                  <a:srgbClr val="A31515"/>
                </a:solidFill>
                <a:latin typeface="Consolas" panose="020B0609020204030204" pitchFamily="49" charset="0"/>
              </a:rPr>
              <a:t>babel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-loader'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}]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da-DK" dirty="0"/>
          </a:p>
          <a:p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exclude</a:t>
            </a:r>
            <a:r>
              <a:rPr lang="da-DK" dirty="0"/>
              <a:t> </a:t>
            </a:r>
            <a:r>
              <a:rPr lang="da-DK" dirty="0" err="1"/>
              <a:t>node_modules</a:t>
            </a:r>
            <a:r>
              <a:rPr lang="da-DK" dirty="0"/>
              <a:t>!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29378524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Using </a:t>
            </a:r>
            <a:r>
              <a:rPr lang="da-DK" dirty="0" err="1"/>
              <a:t>babel</a:t>
            </a:r>
            <a:r>
              <a:rPr lang="da-DK" dirty="0"/>
              <a:t>-loader </a:t>
            </a:r>
            <a:r>
              <a:rPr lang="da-DK" dirty="0" err="1"/>
              <a:t>allows</a:t>
            </a:r>
            <a:r>
              <a:rPr lang="da-DK" dirty="0"/>
              <a:t>: 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Specific</a:t>
            </a:r>
            <a:r>
              <a:rPr lang="da-DK" dirty="0"/>
              <a:t> imports</a:t>
            </a:r>
          </a:p>
          <a:p>
            <a:endParaRPr lang="da-DK" dirty="0"/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React, {Component,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PropTypes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'react'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Login </a:t>
            </a:r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'./Login'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Copyright </a:t>
            </a:r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A31515"/>
                </a:solidFill>
                <a:latin typeface="Consolas" panose="020B0609020204030204" pitchFamily="49" charset="0"/>
              </a:rPr>
              <a:t>'./Copyright'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74569442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And…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>
                <a:solidFill>
                  <a:srgbClr val="2B91AF"/>
                </a:solidFill>
                <a:latin typeface="Consolas" panose="020B0609020204030204" pitchFamily="49" charset="0"/>
              </a:rPr>
              <a:t>Login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dirty="0" err="1">
                <a:solidFill>
                  <a:srgbClr val="0000FF"/>
                </a:solidFill>
                <a:latin typeface="Consolas" panose="020B0609020204030204" pitchFamily="49" charset="0"/>
              </a:rPr>
              <a:t>extends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Component {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render () {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    ...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    )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68342976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What</a:t>
            </a:r>
            <a:r>
              <a:rPr lang="da-DK" dirty="0"/>
              <a:t> is Node.js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open-source, cross-platform JavaScript runtime environment</a:t>
            </a:r>
          </a:p>
          <a:p>
            <a:endParaRPr lang="en-US" dirty="0"/>
          </a:p>
          <a:p>
            <a:r>
              <a:rPr lang="en-US" dirty="0"/>
              <a:t>Intended for developing </a:t>
            </a:r>
            <a:r>
              <a:rPr lang="en-US" dirty="0" err="1"/>
              <a:t>serverside</a:t>
            </a:r>
            <a:r>
              <a:rPr lang="en-US" dirty="0"/>
              <a:t> tools and applications</a:t>
            </a:r>
          </a:p>
          <a:p>
            <a:endParaRPr lang="en-US" dirty="0"/>
          </a:p>
          <a:p>
            <a:r>
              <a:rPr lang="en-US" dirty="0"/>
              <a:t>Event driven, works on the Non-Blocking Modell</a:t>
            </a:r>
          </a:p>
          <a:p>
            <a:endParaRPr lang="en-US" dirty="0"/>
          </a:p>
          <a:p>
            <a:r>
              <a:rPr lang="en-US" dirty="0"/>
              <a:t>Used by: </a:t>
            </a:r>
            <a:r>
              <a:rPr lang="en-US" dirty="0" err="1"/>
              <a:t>GoDaddy</a:t>
            </a:r>
            <a:r>
              <a:rPr lang="en-US" dirty="0"/>
              <a:t>, IBM, Microsoft, </a:t>
            </a:r>
            <a:r>
              <a:rPr lang="en-US" dirty="0" err="1"/>
              <a:t>Paypal</a:t>
            </a:r>
            <a:endParaRPr lang="en-US" dirty="0"/>
          </a:p>
          <a:p>
            <a:endParaRPr lang="en-US" dirty="0"/>
          </a:p>
          <a:p>
            <a:r>
              <a:rPr lang="en-US" dirty="0"/>
              <a:t>Uses Google V8 JavaScript engine, to compile to native machine code</a:t>
            </a:r>
          </a:p>
          <a:p>
            <a:r>
              <a:rPr lang="en-US" dirty="0"/>
              <a:t>	I.E. it does not interpret it real time (faster)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29816341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ES6 Features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Arrow</a:t>
            </a:r>
            <a:r>
              <a:rPr lang="da-DK" dirty="0"/>
              <a:t> </a:t>
            </a:r>
            <a:r>
              <a:rPr lang="da-DK" dirty="0" err="1"/>
              <a:t>functions</a:t>
            </a:r>
            <a:endParaRPr lang="da-DK" dirty="0"/>
          </a:p>
          <a:p>
            <a:r>
              <a:rPr lang="da-DK" dirty="0"/>
              <a:t>Classes</a:t>
            </a:r>
          </a:p>
          <a:p>
            <a:r>
              <a:rPr lang="da-DK" dirty="0"/>
              <a:t>Template </a:t>
            </a:r>
            <a:r>
              <a:rPr lang="da-DK" dirty="0" err="1"/>
              <a:t>Strings</a:t>
            </a:r>
            <a:endParaRPr lang="da-DK" dirty="0"/>
          </a:p>
          <a:p>
            <a:r>
              <a:rPr lang="da-DK" dirty="0" err="1"/>
              <a:t>Destructuring</a:t>
            </a:r>
            <a:endParaRPr lang="da-DK" dirty="0"/>
          </a:p>
          <a:p>
            <a:r>
              <a:rPr lang="da-DK" dirty="0"/>
              <a:t>Collection </a:t>
            </a:r>
            <a:r>
              <a:rPr lang="da-DK" dirty="0" err="1"/>
              <a:t>spreading</a:t>
            </a:r>
            <a:endParaRPr lang="da-DK" dirty="0"/>
          </a:p>
          <a:p>
            <a:r>
              <a:rPr lang="da-DK" dirty="0"/>
              <a:t>Let + </a:t>
            </a:r>
            <a:r>
              <a:rPr lang="da-DK" dirty="0" err="1"/>
              <a:t>Const</a:t>
            </a:r>
            <a:endParaRPr lang="da-DK" dirty="0"/>
          </a:p>
          <a:p>
            <a:r>
              <a:rPr lang="da-DK" dirty="0"/>
              <a:t>…</a:t>
            </a:r>
          </a:p>
          <a:p>
            <a:endParaRPr lang="da-DK" dirty="0"/>
          </a:p>
          <a:p>
            <a:r>
              <a:rPr lang="da-DK" dirty="0"/>
              <a:t>Read more: </a:t>
            </a:r>
            <a:r>
              <a:rPr lang="da-DK" dirty="0">
                <a:hlinkClick r:id="rId2"/>
              </a:rPr>
              <a:t>https://github.com/lukehoban/es6features</a:t>
            </a:r>
            <a:r>
              <a:rPr lang="da-DK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4487054"/>
      </p:ext>
    </p:extLst>
  </p:cSld>
  <p:clrMapOvr>
    <a:masterClrMapping/>
  </p:clrMapOvr>
  <p:transition spd="slow">
    <p:push dir="u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3C6E0-A155-4585-AFB1-A8EB5A44B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Code Splitting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D78DE-41D3-4186-BE1F-1E48D94EB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Split the dependency tree into smaller chunks and load on demand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As opposed to loading everything up front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Code splitting helps in reducing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Load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HTTP Requests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dirty="0"/>
              <a:t>When using HTTP/2, chunk size is also a factor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Optimizing the files to avoid code redundancies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499375570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6D96A-968F-484A-9CD5-B02EB87E5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Profiling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A1DC5-61B1-430B-9BC5-279585F3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WebPack</a:t>
            </a:r>
            <a:r>
              <a:rPr lang="en-GB" dirty="0"/>
              <a:t> also allows for profiling</a:t>
            </a:r>
          </a:p>
          <a:p>
            <a:endParaRPr lang="en-GB" dirty="0"/>
          </a:p>
          <a:p>
            <a:r>
              <a:rPr lang="en-GB" dirty="0"/>
              <a:t>Basically analysing code and runtime for problem etc.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091040625"/>
      </p:ext>
    </p:extLst>
  </p:cSld>
  <p:clrMapOvr>
    <a:masterClrMapping/>
  </p:clrMapOvr>
  <p:transition spd="slow">
    <p:push dir="u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E1373-C455-4564-9EB5-9C7967A1C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Multiple </a:t>
            </a:r>
            <a:r>
              <a:rPr lang="en-GB" dirty="0" err="1"/>
              <a:t>entrypoints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DF312-892C-4446-8037-1313F97FA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 entry point allows </a:t>
            </a:r>
            <a:r>
              <a:rPr lang="en-GB" dirty="0" err="1"/>
              <a:t>webpack</a:t>
            </a:r>
            <a:r>
              <a:rPr lang="en-GB" dirty="0"/>
              <a:t> to create multiple bundles at once.</a:t>
            </a:r>
          </a:p>
          <a:p>
            <a:endParaRPr lang="en-GB" dirty="0"/>
          </a:p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671923381"/>
      </p:ext>
    </p:extLst>
  </p:cSld>
  <p:clrMapOvr>
    <a:masterClrMapping/>
  </p:clrMapOvr>
  <p:transition spd="slow">
    <p:push dir="u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89DBB-6F20-46DF-B9E8-645BD11E3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Hot Module Replacement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5B57F-3834-4F59-B1E5-C8C32B896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HMR is a way of exchanging modules in a running application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Both adding and removing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Allows updating changed modules without a full page reload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HMR has to enabled explicitly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876533517"/>
      </p:ext>
    </p:extLst>
  </p:cSld>
  <p:clrMapOvr>
    <a:masterClrMapping/>
  </p:clrMapOvr>
  <p:transition spd="slow">
    <p:push dir="u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Using </a:t>
            </a:r>
            <a:r>
              <a:rPr lang="da-DK" dirty="0" err="1"/>
              <a:t>webpack</a:t>
            </a:r>
            <a:r>
              <a:rPr lang="da-DK" dirty="0"/>
              <a:t> </a:t>
            </a:r>
            <a:r>
              <a:rPr lang="da-DK" dirty="0" err="1"/>
              <a:t>example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Visual Studio guide! </a:t>
            </a:r>
            <a:r>
              <a:rPr lang="da-DK"/>
              <a:t>:D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9643558"/>
      </p:ext>
    </p:extLst>
  </p:cSld>
  <p:clrMapOvr>
    <a:masterClrMapping/>
  </p:clrMapOvr>
  <p:transition spd="slow">
    <p:push dir="u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FFF83514-9BD0-45FD-9460-A828D8A72B7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381" b="2381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B37DFB7-9350-4D53-8439-5933F8F45B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Getting setup fast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251322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049F88-B527-4759-B946-B32BFBAE8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LID4096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9CBCD2-4929-4CB8-BF11-A6882901C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Now you have some insight into how the different systems work.</a:t>
            </a:r>
          </a:p>
          <a:p>
            <a:endParaRPr lang="en-GB" dirty="0"/>
          </a:p>
          <a:p>
            <a:r>
              <a:rPr lang="en-GB" dirty="0"/>
              <a:t>Now for how to getting up and running in a jiffy! </a:t>
            </a:r>
            <a:r>
              <a:rPr lang="en-GB" dirty="0">
                <a:sym typeface="Wingdings" panose="05000000000000000000" pitchFamily="2" charset="2"/>
              </a:rPr>
              <a:t>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231784320"/>
      </p:ext>
    </p:extLst>
  </p:cSld>
  <p:clrMapOvr>
    <a:masterClrMapping/>
  </p:clrMapOvr>
  <p:transition spd="slow">
    <p:push dir="u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83FB6-ECF0-4B1A-8229-85236A88B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VueJS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E84F7-6013-4475-8C92-1779C9E28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Go to a command line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Afterwards run</a:t>
            </a:r>
          </a:p>
          <a:p>
            <a:endParaRPr lang="en-GB" dirty="0"/>
          </a:p>
          <a:p>
            <a:endParaRPr lang="LID4096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04A67-78EB-4A6C-84E6-A33CF593D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89974"/>
            <a:ext cx="7634161" cy="23479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F5AC50-C226-4E21-951F-F27DFFFF8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10075"/>
            <a:ext cx="7636369" cy="135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007471"/>
      </p:ext>
    </p:extLst>
  </p:cSld>
  <p:clrMapOvr>
    <a:masterClrMapping/>
  </p:clrMapOvr>
  <p:transition spd="slow">
    <p:push dir="u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CF230-9F20-418E-9671-75404C4A73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81437" y="2947103"/>
            <a:ext cx="9290050" cy="581025"/>
          </a:xfrm>
        </p:spPr>
        <p:txBody>
          <a:bodyPr>
            <a:normAutofit fontScale="90000"/>
          </a:bodyPr>
          <a:lstStyle/>
          <a:p>
            <a:r>
              <a:rPr lang="en-GB" dirty="0" err="1"/>
              <a:t>Vue</a:t>
            </a:r>
            <a:r>
              <a:rPr lang="en-GB" dirty="0"/>
              <a:t> CLI Demo time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5450657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CB773-7A3E-4239-9F7D-B83D8D75B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JavaScript on the Server side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ED378-5BE2-45B6-BA1B-71897C87A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Basically NodeJS allows us to run JavaScript on the backend</a:t>
            </a:r>
          </a:p>
          <a:p>
            <a:endParaRPr lang="en-GB" dirty="0"/>
          </a:p>
          <a:p>
            <a:r>
              <a:rPr lang="en-GB" dirty="0"/>
              <a:t>Using Google V8</a:t>
            </a:r>
          </a:p>
          <a:p>
            <a:endParaRPr lang="en-GB" dirty="0"/>
          </a:p>
          <a:p>
            <a:r>
              <a:rPr lang="en-GB" dirty="0"/>
              <a:t>Has a runtime environment and use NPM for dependencies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022030316"/>
      </p:ext>
    </p:extLst>
  </p:cSld>
  <p:clrMapOvr>
    <a:masterClrMapping/>
  </p:clrMapOvr>
  <p:transition spd="slow">
    <p:push dir="u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83FB6-ECF0-4B1A-8229-85236A88B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ReactJS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E84F7-6013-4475-8C92-1779C9E28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Go to a command line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If you have a space in your user name on windows, use this:</a:t>
            </a:r>
          </a:p>
          <a:p>
            <a:endParaRPr lang="en-GB" dirty="0"/>
          </a:p>
          <a:p>
            <a:endParaRPr lang="LID4096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BECEDA-62DC-4BE2-950B-5B4229F17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49709"/>
            <a:ext cx="8502537" cy="15047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042781-C548-4DF0-BDED-A2FAB36656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117070"/>
            <a:ext cx="8502537" cy="205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71968"/>
      </p:ext>
    </p:extLst>
  </p:cSld>
  <p:clrMapOvr>
    <a:masterClrMapping/>
  </p:clrMapOvr>
  <p:transition spd="slow">
    <p:push dir="u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CF230-9F20-418E-9671-75404C4A73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81437" y="2947103"/>
            <a:ext cx="9290050" cy="581025"/>
          </a:xfrm>
        </p:spPr>
        <p:txBody>
          <a:bodyPr>
            <a:normAutofit fontScale="90000"/>
          </a:bodyPr>
          <a:lstStyle/>
          <a:p>
            <a:r>
              <a:rPr lang="en-GB" dirty="0"/>
              <a:t>Create React App Demo time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47088861"/>
      </p:ext>
    </p:extLst>
  </p:cSld>
  <p:clrMapOvr>
    <a:masterClrMapping/>
  </p:clrMapOvr>
  <p:transition spd="slow">
    <p:push dir="u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83FB6-ECF0-4B1A-8229-85236A88B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Dotnet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E84F7-6013-4475-8C92-1779C9E28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GB" dirty="0"/>
              <a:t>Go to a command line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Then run</a:t>
            </a:r>
          </a:p>
          <a:p>
            <a:endParaRPr lang="en-GB" dirty="0"/>
          </a:p>
          <a:p>
            <a:endParaRPr lang="LID4096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E7E5A9-9856-42DC-BB75-984DB4AB2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66850"/>
            <a:ext cx="8355096" cy="14786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EB6CD1-0BA0-45D4-B3A5-828D21011B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582609"/>
            <a:ext cx="8435273" cy="259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859446"/>
      </p:ext>
    </p:extLst>
  </p:cSld>
  <p:clrMapOvr>
    <a:masterClrMapping/>
  </p:clrMapOvr>
  <p:transition spd="slow">
    <p:push dir="u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CF230-9F20-418E-9671-75404C4A73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81437" y="2947103"/>
            <a:ext cx="9290050" cy="581025"/>
          </a:xfrm>
        </p:spPr>
        <p:txBody>
          <a:bodyPr>
            <a:normAutofit fontScale="90000"/>
          </a:bodyPr>
          <a:lstStyle/>
          <a:p>
            <a:r>
              <a:rPr lang="en-GB" dirty="0" err="1"/>
              <a:t>DotNet</a:t>
            </a:r>
            <a:r>
              <a:rPr lang="en-GB" dirty="0"/>
              <a:t> CLI Demo time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554390892"/>
      </p:ext>
    </p:extLst>
  </p:cSld>
  <p:clrMapOvr>
    <a:masterClrMapping/>
  </p:clrMapOvr>
  <p:transition spd="slow">
    <p:push dir="u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Questions</a:t>
            </a:r>
            <a:r>
              <a:rPr lang="da-DK" dirty="0"/>
              <a:t>?</a:t>
            </a:r>
          </a:p>
        </p:txBody>
      </p:sp>
      <p:sp>
        <p:nvSpPr>
          <p:cNvPr id="15" name="Pladsholder til billede 14"/>
          <p:cNvSpPr>
            <a:spLocks noGrp="1"/>
          </p:cNvSpPr>
          <p:nvPr>
            <p:ph type="pic" sz="quarter" idx="13"/>
          </p:nvPr>
        </p:nvSpPr>
        <p:spPr>
          <a:xfrm>
            <a:off x="7391399" y="-58141"/>
            <a:ext cx="4800600" cy="6858000"/>
          </a:xfrm>
        </p:spPr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7563321" y="2164293"/>
            <a:ext cx="3433289" cy="2529413"/>
            <a:chOff x="2051" y="736"/>
            <a:chExt cx="1903" cy="1402"/>
          </a:xfrm>
        </p:grpSpPr>
        <p:sp>
          <p:nvSpPr>
            <p:cNvPr id="6" name="AutoShape 3"/>
            <p:cNvSpPr>
              <a:spLocks noChangeAspect="1" noChangeArrowheads="1" noTextEdit="1"/>
            </p:cNvSpPr>
            <p:nvPr/>
          </p:nvSpPr>
          <p:spPr bwMode="auto">
            <a:xfrm>
              <a:off x="2051" y="736"/>
              <a:ext cx="1651" cy="13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2303" y="736"/>
              <a:ext cx="1651" cy="1402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  <a:gd name="T24" fmla="*/ 205 w 377"/>
                <a:gd name="T25" fmla="*/ 210 h 320"/>
                <a:gd name="T26" fmla="*/ 276 w 377"/>
                <a:gd name="T27" fmla="*/ 141 h 320"/>
                <a:gd name="T28" fmla="*/ 205 w 377"/>
                <a:gd name="T29" fmla="*/ 73 h 320"/>
                <a:gd name="T30" fmla="*/ 172 w 377"/>
                <a:gd name="T31" fmla="*/ 73 h 320"/>
                <a:gd name="T32" fmla="*/ 102 w 377"/>
                <a:gd name="T33" fmla="*/ 141 h 320"/>
                <a:gd name="T34" fmla="*/ 172 w 377"/>
                <a:gd name="T35" fmla="*/ 210 h 320"/>
                <a:gd name="T36" fmla="*/ 205 w 377"/>
                <a:gd name="T37" fmla="*/ 21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  <a:moveTo>
                    <a:pt x="205" y="210"/>
                  </a:moveTo>
                  <a:cubicBezTo>
                    <a:pt x="258" y="210"/>
                    <a:pt x="276" y="184"/>
                    <a:pt x="276" y="141"/>
                  </a:cubicBezTo>
                  <a:cubicBezTo>
                    <a:pt x="276" y="101"/>
                    <a:pt x="256" y="73"/>
                    <a:pt x="205" y="73"/>
                  </a:cubicBezTo>
                  <a:cubicBezTo>
                    <a:pt x="172" y="73"/>
                    <a:pt x="172" y="73"/>
                    <a:pt x="172" y="73"/>
                  </a:cubicBezTo>
                  <a:cubicBezTo>
                    <a:pt x="122" y="73"/>
                    <a:pt x="102" y="101"/>
                    <a:pt x="102" y="141"/>
                  </a:cubicBezTo>
                  <a:cubicBezTo>
                    <a:pt x="102" y="184"/>
                    <a:pt x="120" y="210"/>
                    <a:pt x="172" y="210"/>
                  </a:cubicBezTo>
                  <a:lnTo>
                    <a:pt x="205" y="21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blipFill>
                  <a:blip r:embed="rId3"/>
                  <a:stretch>
                    <a:fillRect/>
                  </a:stretch>
                </a:blip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73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ktangel 14"/>
          <p:cNvSpPr/>
          <p:nvPr/>
        </p:nvSpPr>
        <p:spPr>
          <a:xfrm>
            <a:off x="425467" y="4265031"/>
            <a:ext cx="3209878" cy="1630064"/>
          </a:xfrm>
          <a:prstGeom prst="rect">
            <a:avLst/>
          </a:prstGeom>
          <a:solidFill>
            <a:srgbClr val="69B9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Brugbare elementer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a-DK" dirty="0"/>
          </a:p>
        </p:txBody>
      </p:sp>
      <p:grpSp>
        <p:nvGrpSpPr>
          <p:cNvPr id="7" name="Group 8"/>
          <p:cNvGrpSpPr>
            <a:grpSpLocks noChangeAspect="1"/>
          </p:cNvGrpSpPr>
          <p:nvPr/>
        </p:nvGrpSpPr>
        <p:grpSpPr bwMode="auto">
          <a:xfrm>
            <a:off x="7840998" y="3340250"/>
            <a:ext cx="3008541" cy="2531262"/>
            <a:chOff x="4138" y="392"/>
            <a:chExt cx="2679" cy="2254"/>
          </a:xfrm>
        </p:grpSpPr>
        <p:sp>
          <p:nvSpPr>
            <p:cNvPr id="8" name="AutoShape 7"/>
            <p:cNvSpPr>
              <a:spLocks noChangeAspect="1" noChangeArrowheads="1" noTextEdit="1"/>
            </p:cNvSpPr>
            <p:nvPr/>
          </p:nvSpPr>
          <p:spPr bwMode="auto">
            <a:xfrm>
              <a:off x="4138" y="392"/>
              <a:ext cx="2679" cy="22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4138" y="392"/>
              <a:ext cx="2679" cy="2275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4961523" y="1302639"/>
            <a:ext cx="3433289" cy="2529413"/>
            <a:chOff x="2051" y="736"/>
            <a:chExt cx="1903" cy="1402"/>
          </a:xfrm>
        </p:grpSpPr>
        <p:sp>
          <p:nvSpPr>
            <p:cNvPr id="11" name="AutoShape 3"/>
            <p:cNvSpPr>
              <a:spLocks noChangeAspect="1" noChangeArrowheads="1" noTextEdit="1"/>
            </p:cNvSpPr>
            <p:nvPr/>
          </p:nvSpPr>
          <p:spPr bwMode="auto">
            <a:xfrm>
              <a:off x="2051" y="736"/>
              <a:ext cx="1651" cy="13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2303" y="736"/>
              <a:ext cx="1651" cy="1402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  <a:gd name="T24" fmla="*/ 205 w 377"/>
                <a:gd name="T25" fmla="*/ 210 h 320"/>
                <a:gd name="T26" fmla="*/ 276 w 377"/>
                <a:gd name="T27" fmla="*/ 141 h 320"/>
                <a:gd name="T28" fmla="*/ 205 w 377"/>
                <a:gd name="T29" fmla="*/ 73 h 320"/>
                <a:gd name="T30" fmla="*/ 172 w 377"/>
                <a:gd name="T31" fmla="*/ 73 h 320"/>
                <a:gd name="T32" fmla="*/ 102 w 377"/>
                <a:gd name="T33" fmla="*/ 141 h 320"/>
                <a:gd name="T34" fmla="*/ 172 w 377"/>
                <a:gd name="T35" fmla="*/ 210 h 320"/>
                <a:gd name="T36" fmla="*/ 205 w 377"/>
                <a:gd name="T37" fmla="*/ 21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  <a:moveTo>
                    <a:pt x="205" y="210"/>
                  </a:moveTo>
                  <a:cubicBezTo>
                    <a:pt x="258" y="210"/>
                    <a:pt x="276" y="184"/>
                    <a:pt x="276" y="141"/>
                  </a:cubicBezTo>
                  <a:cubicBezTo>
                    <a:pt x="276" y="101"/>
                    <a:pt x="256" y="73"/>
                    <a:pt x="205" y="73"/>
                  </a:cubicBezTo>
                  <a:cubicBezTo>
                    <a:pt x="172" y="73"/>
                    <a:pt x="172" y="73"/>
                    <a:pt x="172" y="73"/>
                  </a:cubicBezTo>
                  <a:cubicBezTo>
                    <a:pt x="122" y="73"/>
                    <a:pt x="102" y="101"/>
                    <a:pt x="102" y="141"/>
                  </a:cubicBezTo>
                  <a:cubicBezTo>
                    <a:pt x="102" y="184"/>
                    <a:pt x="120" y="210"/>
                    <a:pt x="172" y="210"/>
                  </a:cubicBezTo>
                  <a:lnTo>
                    <a:pt x="205" y="21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</p:grpSp>
      <p:pic>
        <p:nvPicPr>
          <p:cNvPr id="2" name="Billed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06" y="2580771"/>
            <a:ext cx="2028661" cy="481125"/>
          </a:xfrm>
          <a:prstGeom prst="rect">
            <a:avLst/>
          </a:prstGeom>
        </p:spPr>
      </p:pic>
      <p:pic>
        <p:nvPicPr>
          <p:cNvPr id="3" name="Billed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5182432"/>
            <a:ext cx="1616387" cy="383349"/>
          </a:xfrm>
          <a:prstGeom prst="rect">
            <a:avLst/>
          </a:prstGeom>
        </p:spPr>
      </p:pic>
      <p:pic>
        <p:nvPicPr>
          <p:cNvPr id="6" name="Billed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4643138"/>
            <a:ext cx="2576054" cy="337398"/>
          </a:xfrm>
          <a:prstGeom prst="rect">
            <a:avLst/>
          </a:prstGeom>
        </p:spPr>
      </p:pic>
      <p:pic>
        <p:nvPicPr>
          <p:cNvPr id="13" name="Billed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2105854"/>
            <a:ext cx="1747319" cy="228854"/>
          </a:xfrm>
          <a:prstGeom prst="rect">
            <a:avLst/>
          </a:prstGeom>
        </p:spPr>
      </p:pic>
      <p:pic>
        <p:nvPicPr>
          <p:cNvPr id="14" name="Billed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1507650"/>
            <a:ext cx="2498756" cy="317124"/>
          </a:xfrm>
          <a:prstGeom prst="rect">
            <a:avLst/>
          </a:prstGeom>
        </p:spPr>
      </p:pic>
      <p:pic>
        <p:nvPicPr>
          <p:cNvPr id="16" name="Billed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529" y="4893216"/>
            <a:ext cx="1700716" cy="578432"/>
          </a:xfrm>
          <a:prstGeom prst="rect">
            <a:avLst/>
          </a:prstGeom>
        </p:spPr>
      </p:pic>
      <p:sp>
        <p:nvSpPr>
          <p:cNvPr id="17" name="Rektangel 16"/>
          <p:cNvSpPr/>
          <p:nvPr/>
        </p:nvSpPr>
        <p:spPr>
          <a:xfrm>
            <a:off x="9222022" y="1349998"/>
            <a:ext cx="25826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1200" dirty="0">
                <a:latin typeface="Helvetica Neue" charset="0"/>
                <a:ea typeface="Helvetica Neue" charset="0"/>
                <a:cs typeface="Helvetica Neue" charset="0"/>
              </a:rPr>
              <a:t>Dobbeltklik for at ændre farve eller indsætte baggrundsbillede</a:t>
            </a:r>
          </a:p>
        </p:txBody>
      </p:sp>
      <p:cxnSp>
        <p:nvCxnSpPr>
          <p:cNvPr id="19" name="Lige pilforbindelse 18"/>
          <p:cNvCxnSpPr/>
          <p:nvPr/>
        </p:nvCxnSpPr>
        <p:spPr>
          <a:xfrm flipH="1">
            <a:off x="8555735" y="1811663"/>
            <a:ext cx="580645" cy="10857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Lige pilforbindelse 19"/>
          <p:cNvCxnSpPr/>
          <p:nvPr/>
        </p:nvCxnSpPr>
        <p:spPr>
          <a:xfrm flipH="1">
            <a:off x="9010380" y="1865951"/>
            <a:ext cx="423180" cy="137254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86319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0DEA-548A-420B-8DC2-46904D7A9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Where to use NodeJS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B828C-1EED-46FE-A8D3-274F0AB0E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Few CPU cycles</a:t>
            </a:r>
          </a:p>
          <a:p>
            <a:endParaRPr lang="en-GB" dirty="0"/>
          </a:p>
          <a:p>
            <a:r>
              <a:rPr lang="en-GB" dirty="0"/>
              <a:t>I/O operations</a:t>
            </a:r>
          </a:p>
          <a:p>
            <a:endParaRPr lang="en-GB" dirty="0"/>
          </a:p>
          <a:p>
            <a:r>
              <a:rPr lang="en-GB" dirty="0"/>
              <a:t>Chat/Messaging services</a:t>
            </a:r>
          </a:p>
          <a:p>
            <a:endParaRPr lang="en-GB" dirty="0"/>
          </a:p>
          <a:p>
            <a:r>
              <a:rPr lang="en-GB" dirty="0"/>
              <a:t>Real-time applications</a:t>
            </a:r>
          </a:p>
          <a:p>
            <a:endParaRPr lang="en-GB" dirty="0"/>
          </a:p>
          <a:p>
            <a:r>
              <a:rPr lang="en-GB" dirty="0"/>
              <a:t>Communication hubs</a:t>
            </a:r>
          </a:p>
          <a:p>
            <a:endParaRPr lang="en-GB" dirty="0"/>
          </a:p>
          <a:p>
            <a:r>
              <a:rPr lang="en-GB" dirty="0"/>
              <a:t>High concurrency applications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8134037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2A5F0-4605-4DB4-A233-779BB32AF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Where not to use NodeJS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AECC8-D9C0-4FE0-9EEE-4DF86B4A9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Heavy computation</a:t>
            </a:r>
          </a:p>
          <a:p>
            <a:endParaRPr lang="en-GB" dirty="0"/>
          </a:p>
          <a:p>
            <a:r>
              <a:rPr lang="en-GB" dirty="0"/>
              <a:t>Large and complicated web applications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97727724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That’s</a:t>
            </a:r>
            <a:r>
              <a:rPr lang="da-DK" dirty="0"/>
              <a:t> it!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No more information on Node.js</a:t>
            </a:r>
          </a:p>
          <a:p>
            <a:endParaRPr lang="da-DK" dirty="0"/>
          </a:p>
          <a:p>
            <a:r>
              <a:rPr lang="da-DK" dirty="0"/>
              <a:t>Had to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mentioned</a:t>
            </a:r>
            <a:r>
              <a:rPr lang="da-DK" dirty="0"/>
              <a:t> </a:t>
            </a:r>
            <a:r>
              <a:rPr lang="da-DK" dirty="0" err="1"/>
              <a:t>because</a:t>
            </a:r>
            <a:r>
              <a:rPr lang="da-DK" dirty="0"/>
              <a:t> NPM runs on Node.js</a:t>
            </a:r>
          </a:p>
          <a:p>
            <a:endParaRPr lang="da-DK" dirty="0"/>
          </a:p>
          <a:p>
            <a:r>
              <a:rPr lang="da-DK" b="1" dirty="0"/>
              <a:t>Please go to </a:t>
            </a:r>
            <a:r>
              <a:rPr lang="da-DK" b="1" dirty="0">
                <a:hlinkClick r:id="rId2"/>
              </a:rPr>
              <a:t>https://nodejs.org</a:t>
            </a:r>
            <a:r>
              <a:rPr lang="da-DK" b="1" dirty="0"/>
              <a:t> and download </a:t>
            </a:r>
            <a:r>
              <a:rPr lang="da-DK" b="1" dirty="0" err="1"/>
              <a:t>NodeJS</a:t>
            </a:r>
            <a:r>
              <a:rPr lang="da-DK" b="1" dirty="0"/>
              <a:t> LTS version</a:t>
            </a:r>
          </a:p>
        </p:txBody>
      </p:sp>
    </p:spTree>
    <p:extLst>
      <p:ext uri="{BB962C8B-B14F-4D97-AF65-F5344CB8AC3E}">
        <p14:creationId xmlns:p14="http://schemas.microsoft.com/office/powerpoint/2010/main" val="110745036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dsholder til billede 5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725" b="7725"/>
          <a:stretch>
            <a:fillRect/>
          </a:stretch>
        </p:blipFill>
        <p:spPr/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Node Package Manager</a:t>
            </a:r>
          </a:p>
        </p:txBody>
      </p:sp>
    </p:spTree>
    <p:extLst>
      <p:ext uri="{BB962C8B-B14F-4D97-AF65-F5344CB8AC3E}">
        <p14:creationId xmlns:p14="http://schemas.microsoft.com/office/powerpoint/2010/main" val="144428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med footer">
  <a:themeElements>
    <a:clrScheme name="Oxygen 7">
      <a:dk1>
        <a:srgbClr val="000000"/>
      </a:dk1>
      <a:lt1>
        <a:srgbClr val="FFFFFF"/>
      </a:lt1>
      <a:dk2>
        <a:srgbClr val="6F6F6C"/>
      </a:dk2>
      <a:lt2>
        <a:srgbClr val="EFEEEA"/>
      </a:lt2>
      <a:accent1>
        <a:srgbClr val="42B5E7"/>
      </a:accent1>
      <a:accent2>
        <a:srgbClr val="F0AD33"/>
      </a:accent2>
      <a:accent3>
        <a:srgbClr val="68B872"/>
      </a:accent3>
      <a:accent4>
        <a:srgbClr val="206382"/>
      </a:accent4>
      <a:accent5>
        <a:srgbClr val="E94262"/>
      </a:accent5>
      <a:accent6>
        <a:srgbClr val="B762A5"/>
      </a:accent6>
      <a:hlink>
        <a:srgbClr val="206382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9B97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xygen skabelon 2016" id="{58F8749E-1CFA-1749-B7FB-A0BE7850D7B5}" vid="{E9469725-8BB8-7243-A476-687B8963C74C}"/>
    </a:ext>
  </a:extLst>
</a:theme>
</file>

<file path=ppt/theme/theme2.xml><?xml version="1.0" encoding="utf-8"?>
<a:theme xmlns:a="http://schemas.openxmlformats.org/drawingml/2006/main" name="1_Tema med footer">
  <a:themeElements>
    <a:clrScheme name="Oxygen farver 1">
      <a:dk1>
        <a:srgbClr val="000000"/>
      </a:dk1>
      <a:lt1>
        <a:srgbClr val="FFFFFF"/>
      </a:lt1>
      <a:dk2>
        <a:srgbClr val="6F6F6C"/>
      </a:dk2>
      <a:lt2>
        <a:srgbClr val="EFEEEA"/>
      </a:lt2>
      <a:accent1>
        <a:srgbClr val="42B5E7"/>
      </a:accent1>
      <a:accent2>
        <a:srgbClr val="F0AD33"/>
      </a:accent2>
      <a:accent3>
        <a:srgbClr val="68B872"/>
      </a:accent3>
      <a:accent4>
        <a:srgbClr val="206382"/>
      </a:accent4>
      <a:accent5>
        <a:srgbClr val="8FD2F1"/>
      </a:accent5>
      <a:accent6>
        <a:srgbClr val="F6CD89"/>
      </a:accent6>
      <a:hlink>
        <a:srgbClr val="206382"/>
      </a:hlink>
      <a:folHlink>
        <a:srgbClr val="954F72"/>
      </a:folHlink>
    </a:clrScheme>
    <a:fontScheme name="HelveticaNeue Condensed">
      <a:majorFont>
        <a:latin typeface="HelveticaNeue Condensed"/>
        <a:ea typeface=""/>
        <a:cs typeface=""/>
      </a:majorFont>
      <a:minorFont>
        <a:latin typeface="HelveticaNeue Condensed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9B97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xygen skabelon 2016" id="{58F8749E-1CFA-1749-B7FB-A0BE7850D7B5}" vid="{CB57DF48-F218-B84B-A86A-EB5F9C62BBF7}"/>
    </a:ext>
  </a:extLst>
</a:theme>
</file>

<file path=ppt/theme/theme3.xml><?xml version="1.0" encoding="utf-8"?>
<a:theme xmlns:a="http://schemas.openxmlformats.org/drawingml/2006/main" name="Kontor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FB7F001A50ECC4CA63D02F69C137CEC" ma:contentTypeVersion="10" ma:contentTypeDescription="Opret et nyt dokument." ma:contentTypeScope="" ma:versionID="be9b5ddf531d3d4510c9db25e5103212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4" xmlns:ns3="6d664e35-4106-49a6-ac9f-9206286da0df" xmlns:ns4="8c9ec67d-18bf-4dbd-8d4d-964329705d9a" targetNamespace="http://schemas.microsoft.com/office/2006/metadata/properties" ma:root="true" ma:fieldsID="fb65248c1009a702234e24bd123a24e1" ns1:_="" ns2:_="" ns3:_="" ns4:_="">
    <xsd:import namespace="http://schemas.microsoft.com/sharepoint/v3"/>
    <xsd:import namespace="http://schemas.microsoft.com/sharepoint/v4"/>
    <xsd:import namespace="6d664e35-4106-49a6-ac9f-9206286da0df"/>
    <xsd:import namespace="8c9ec67d-18bf-4dbd-8d4d-964329705d9a"/>
    <xsd:element name="properties">
      <xsd:complexType>
        <xsd:sequence>
          <xsd:element name="documentManagement">
            <xsd:complexType>
              <xsd:all>
                <xsd:element ref="ns2:IconOverlay" minOccurs="0"/>
                <xsd:element ref="ns1:_vti_ItemDeclaredRecord" minOccurs="0"/>
                <xsd:element ref="ns1:_vti_ItemHoldRecordStatus" minOccurs="0"/>
                <xsd:element ref="ns3:Oxygen_x0020_Doc_x0020_Review_x0020_Firmadok" minOccurs="0"/>
                <xsd:element ref="ns4:SharedWithUsers" minOccurs="0"/>
                <xsd:element ref="ns4:SharingHintHash" minOccurs="0"/>
                <xsd:element ref="ns4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vti_ItemDeclaredRecord" ma:index="9" nillable="true" ma:displayName="Defineret post" ma:hidden="true" ma:internalName="_vti_ItemDeclaredRecord" ma:readOnly="true">
      <xsd:simpleType>
        <xsd:restriction base="dms:DateTime"/>
      </xsd:simpleType>
    </xsd:element>
    <xsd:element name="_vti_ItemHoldRecordStatus" ma:index="10" nillable="true" ma:displayName="Status for venteposition og post" ma:decimals="0" ma:description="" ma:hidden="true" ma:indexed="true" ma:internalName="_vti_ItemHoldRecordStatu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8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664e35-4106-49a6-ac9f-9206286da0df" elementFormDefault="qualified">
    <xsd:import namespace="http://schemas.microsoft.com/office/2006/documentManagement/types"/>
    <xsd:import namespace="http://schemas.microsoft.com/office/infopath/2007/PartnerControls"/>
    <xsd:element name="Oxygen_x0020_Doc_x0020_Review_x0020_Firmadok" ma:index="12" nillable="true" ma:displayName="Oxygen Doc Review Firmadok" ma:internalName="Oxygen_x0020_Doc_x0020_Review_x0020_Firmado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9ec67d-18bf-4dbd-8d4d-964329705d9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4" nillable="true" ma:displayName="Hashværdi for deling" ma:internalName="SharingHintHash" ma:readOnly="true">
      <xsd:simpleType>
        <xsd:restriction base="dms:Text"/>
      </xsd:simpleType>
    </xsd:element>
    <xsd:element name="SharedWithDetails" ma:index="15" nillable="true" ma:displayName="Delt med detaljer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Oxygen_x0020_Doc_x0020_Review_x0020_Firmadok xmlns="6d664e35-4106-49a6-ac9f-9206286da0df">
      <Url xsi:nil="true"/>
      <Description xsi:nil="true"/>
    </Oxygen_x0020_Doc_x0020_Review_x0020_Firmadok>
  </documentManagement>
</p:properties>
</file>

<file path=customXml/itemProps1.xml><?xml version="1.0" encoding="utf-8"?>
<ds:datastoreItem xmlns:ds="http://schemas.openxmlformats.org/officeDocument/2006/customXml" ds:itemID="{1A5FE8EF-0548-4852-B57F-279AFD3302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53EB5B-BEDE-4A94-B67B-F7763DB990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4"/>
    <ds:schemaRef ds:uri="6d664e35-4106-49a6-ac9f-9206286da0df"/>
    <ds:schemaRef ds:uri="8c9ec67d-18bf-4dbd-8d4d-964329705d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73EDE1C-5209-46E7-BA0B-17143FA3743E}">
  <ds:schemaRefs>
    <ds:schemaRef ds:uri="http://purl.org/dc/elements/1.1/"/>
    <ds:schemaRef ds:uri="http://www.w3.org/XML/1998/namespace"/>
    <ds:schemaRef ds:uri="http://schemas.openxmlformats.org/package/2006/metadata/core-properties"/>
    <ds:schemaRef ds:uri="6d664e35-4106-49a6-ac9f-9206286da0df"/>
    <ds:schemaRef ds:uri="http://schemas.microsoft.com/office/infopath/2007/PartnerControls"/>
    <ds:schemaRef ds:uri="http://purl.org/dc/terms/"/>
    <ds:schemaRef ds:uri="http://schemas.microsoft.com/office/2006/documentManagement/types"/>
    <ds:schemaRef ds:uri="8c9ec67d-18bf-4dbd-8d4d-964329705d9a"/>
    <ds:schemaRef ds:uri="http://schemas.microsoft.com/sharepoint/v3"/>
    <ds:schemaRef ds:uri="http://schemas.microsoft.com/sharepoint/v4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Oxygen skabelon 2016</Template>
  <TotalTime>11494</TotalTime>
  <Words>1626</Words>
  <Application>Microsoft Office PowerPoint</Application>
  <PresentationFormat>Widescreen</PresentationFormat>
  <Paragraphs>371</Paragraphs>
  <Slides>55</Slides>
  <Notes>8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Arial</vt:lpstr>
      <vt:lpstr>Calibri</vt:lpstr>
      <vt:lpstr>Consolas</vt:lpstr>
      <vt:lpstr>Helvetica Neue</vt:lpstr>
      <vt:lpstr>HelveticaNeue Condensed</vt:lpstr>
      <vt:lpstr>Wingdings</vt:lpstr>
      <vt:lpstr>Tema med footer</vt:lpstr>
      <vt:lpstr>1_Tema med footer</vt:lpstr>
      <vt:lpstr>NodeJS, NPM, Yarn etc.</vt:lpstr>
      <vt:lpstr>Agenda</vt:lpstr>
      <vt:lpstr>Node.js – Server side JavaScript</vt:lpstr>
      <vt:lpstr>What is Node.js</vt:lpstr>
      <vt:lpstr>JavaScript on the Server side</vt:lpstr>
      <vt:lpstr>Where to use NodeJS</vt:lpstr>
      <vt:lpstr>Where not to use NodeJS</vt:lpstr>
      <vt:lpstr>That’s it!</vt:lpstr>
      <vt:lpstr>Node Package Manager</vt:lpstr>
      <vt:lpstr>What is NPM</vt:lpstr>
      <vt:lpstr>Usage</vt:lpstr>
      <vt:lpstr>Understanding package.json</vt:lpstr>
      <vt:lpstr>Example: Package.json</vt:lpstr>
      <vt:lpstr>Where to find packages?</vt:lpstr>
      <vt:lpstr>Installing packages</vt:lpstr>
      <vt:lpstr>Example: Command line</vt:lpstr>
      <vt:lpstr>NPM alternative</vt:lpstr>
      <vt:lpstr>Example: Visual Studio Code</vt:lpstr>
      <vt:lpstr>Exercise time  Open code example for this Lesson (7)  Open the whole folder in VS Code  Open package.json file  Go through the file  Install all packages via command line</vt:lpstr>
      <vt:lpstr>Honorable mention: NuGet</vt:lpstr>
      <vt:lpstr>What is NuGet</vt:lpstr>
      <vt:lpstr>Usage</vt:lpstr>
      <vt:lpstr>Gulp Javascript Task Runner</vt:lpstr>
      <vt:lpstr>What is Gulp</vt:lpstr>
      <vt:lpstr>Usage</vt:lpstr>
      <vt:lpstr>The gulpfile.js - Plugins</vt:lpstr>
      <vt:lpstr>The gulpfile.js - Tasks</vt:lpstr>
      <vt:lpstr>The gulpfile.js – Default task</vt:lpstr>
      <vt:lpstr>Example: Gulp task</vt:lpstr>
      <vt:lpstr>Example: Gulp Watch Task</vt:lpstr>
      <vt:lpstr>Webpack Module bundler</vt:lpstr>
      <vt:lpstr>What is webpack</vt:lpstr>
      <vt:lpstr>Usage</vt:lpstr>
      <vt:lpstr>Usage (cont.)</vt:lpstr>
      <vt:lpstr>Webpack.config.js</vt:lpstr>
      <vt:lpstr>Webpack loaders</vt:lpstr>
      <vt:lpstr>Webpack loaders (cont.)</vt:lpstr>
      <vt:lpstr>Using babel-loader allows: </vt:lpstr>
      <vt:lpstr>And…</vt:lpstr>
      <vt:lpstr>ES6 Features</vt:lpstr>
      <vt:lpstr>Code Splitting</vt:lpstr>
      <vt:lpstr>Profiling</vt:lpstr>
      <vt:lpstr>Multiple entrypoints</vt:lpstr>
      <vt:lpstr>Hot Module Replacement</vt:lpstr>
      <vt:lpstr>Using webpack example</vt:lpstr>
      <vt:lpstr>Getting setup fast</vt:lpstr>
      <vt:lpstr>PowerPoint Presentation</vt:lpstr>
      <vt:lpstr>VueJS</vt:lpstr>
      <vt:lpstr>Vue CLI Demo time</vt:lpstr>
      <vt:lpstr>ReactJS</vt:lpstr>
      <vt:lpstr>Create React App Demo time</vt:lpstr>
      <vt:lpstr>Dotnet</vt:lpstr>
      <vt:lpstr>DotNet CLI Demo time</vt:lpstr>
      <vt:lpstr>Questions?</vt:lpstr>
      <vt:lpstr>Brugbare elementer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Afgangsprojekt E.2016</dc:title>
  <dc:creator>Nicolai Oksen</dc:creator>
  <cp:lastModifiedBy>Nicolai Birkmose Oks</cp:lastModifiedBy>
  <cp:revision>501</cp:revision>
  <dcterms:created xsi:type="dcterms:W3CDTF">2016-11-24T12:28:02Z</dcterms:created>
  <dcterms:modified xsi:type="dcterms:W3CDTF">2018-04-10T10:40:36Z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0x0101006FB7F001A50ECC4CA63D02F69C137CEC</vt:lpwstr>
  </property>
</Properties>
</file>